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6" r:id="rId1"/>
  </p:sldMasterIdLst>
  <p:notesMasterIdLst>
    <p:notesMasterId r:id="rId6"/>
  </p:notesMasterIdLst>
  <p:sldIdLst>
    <p:sldId id="263" r:id="rId2"/>
    <p:sldId id="277" r:id="rId3"/>
    <p:sldId id="278" r:id="rId4"/>
    <p:sldId id="279" r:id="rId5"/>
  </p:sldIdLst>
  <p:sldSz cx="10907713" cy="7775575"/>
  <p:notesSz cx="6807200" cy="9939338"/>
  <p:defaultTextStyle>
    <a:defPPr>
      <a:defRPr lang="ja-JP"/>
    </a:defPPr>
    <a:lvl1pPr marL="0" algn="l" defTabSz="101887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1pPr>
    <a:lvl2pPr marL="509435" algn="l" defTabSz="101887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2pPr>
    <a:lvl3pPr marL="1018870" algn="l" defTabSz="101887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3pPr>
    <a:lvl4pPr marL="1528305" algn="l" defTabSz="101887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4pPr>
    <a:lvl5pPr marL="2037741" algn="l" defTabSz="101887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5pPr>
    <a:lvl6pPr marL="2547176" algn="l" defTabSz="101887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6pPr>
    <a:lvl7pPr marL="3056611" algn="l" defTabSz="101887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7pPr>
    <a:lvl8pPr marL="3566046" algn="l" defTabSz="101887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8pPr>
    <a:lvl9pPr marL="4075481" algn="l" defTabSz="101887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9">
          <p15:clr>
            <a:srgbClr val="A4A3A4"/>
          </p15:clr>
        </p15:guide>
        <p15:guide id="2" pos="34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5197"/>
    <a:srgbClr val="FCE4F7"/>
    <a:srgbClr val="F9A5F9"/>
    <a:srgbClr val="FBD7F3"/>
    <a:srgbClr val="FFFFFF"/>
    <a:srgbClr val="000099"/>
    <a:srgbClr val="F0F4FA"/>
    <a:srgbClr val="E8EEF8"/>
    <a:srgbClr val="203864"/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44" autoAdjust="0"/>
    <p:restoredTop sz="95126" autoAdjust="0"/>
  </p:normalViewPr>
  <p:slideViewPr>
    <p:cSldViewPr snapToGrid="0">
      <p:cViewPr varScale="1">
        <p:scale>
          <a:sx n="68" d="100"/>
          <a:sy n="68" d="100"/>
        </p:scale>
        <p:origin x="1806" y="96"/>
      </p:cViewPr>
      <p:guideLst>
        <p:guide orient="horz" pos="2449"/>
        <p:guide pos="3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9786" cy="498693"/>
          </a:xfrm>
          <a:prstGeom prst="rect">
            <a:avLst/>
          </a:prstGeom>
        </p:spPr>
        <p:txBody>
          <a:bodyPr vert="horz" lIns="91529" tIns="45766" rIns="91529" bIns="4576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41" y="2"/>
            <a:ext cx="2949786" cy="498693"/>
          </a:xfrm>
          <a:prstGeom prst="rect">
            <a:avLst/>
          </a:prstGeom>
        </p:spPr>
        <p:txBody>
          <a:bodyPr vert="horz" lIns="91529" tIns="45766" rIns="91529" bIns="45766" rtlCol="0"/>
          <a:lstStyle>
            <a:lvl1pPr algn="r">
              <a:defRPr sz="1200"/>
            </a:lvl1pPr>
          </a:lstStyle>
          <a:p>
            <a:fld id="{70F99883-74AE-4A2C-81B7-5B86A08198C0}" type="datetimeFigureOut">
              <a:rPr kumimoji="1" lang="ja-JP" altLang="en-US" smtClean="0"/>
              <a:pPr/>
              <a:t>2025/11/11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50925" y="1241425"/>
            <a:ext cx="4705350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29" tIns="45766" rIns="91529" bIns="4576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529" tIns="45766" rIns="91529" bIns="4576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0649"/>
            <a:ext cx="2949786" cy="498693"/>
          </a:xfrm>
          <a:prstGeom prst="rect">
            <a:avLst/>
          </a:prstGeom>
        </p:spPr>
        <p:txBody>
          <a:bodyPr vert="horz" lIns="91529" tIns="45766" rIns="91529" bIns="4576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41" y="9440649"/>
            <a:ext cx="2949786" cy="498693"/>
          </a:xfrm>
          <a:prstGeom prst="rect">
            <a:avLst/>
          </a:prstGeom>
        </p:spPr>
        <p:txBody>
          <a:bodyPr vert="horz" lIns="91529" tIns="45766" rIns="91529" bIns="45766" rtlCol="0" anchor="b"/>
          <a:lstStyle>
            <a:lvl1pPr algn="r">
              <a:defRPr sz="1200"/>
            </a:lvl1pPr>
          </a:lstStyle>
          <a:p>
            <a:fld id="{ACD93CC5-A9B8-46A1-B8C3-70AA73E05D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0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7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1pPr>
    <a:lvl2pPr marL="509435" algn="l" defTabSz="101887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2pPr>
    <a:lvl3pPr marL="1018870" algn="l" defTabSz="101887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3pPr>
    <a:lvl4pPr marL="1528305" algn="l" defTabSz="101887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4pPr>
    <a:lvl5pPr marL="2037741" algn="l" defTabSz="101887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5pPr>
    <a:lvl6pPr marL="2547176" algn="l" defTabSz="101887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6pPr>
    <a:lvl7pPr marL="3056611" algn="l" defTabSz="101887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7pPr>
    <a:lvl8pPr marL="3566046" algn="l" defTabSz="101887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8pPr>
    <a:lvl9pPr marL="4075481" algn="l" defTabSz="101887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93CC5-A9B8-46A1-B8C3-70AA73E05DA2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54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169" y="1785129"/>
            <a:ext cx="6609239" cy="3797500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948" y="5729076"/>
            <a:ext cx="5831681" cy="2633505"/>
          </a:xfrm>
        </p:spPr>
        <p:txBody>
          <a:bodyPr/>
          <a:lstStyle>
            <a:lvl1pPr marL="0" indent="0" algn="ctr">
              <a:buNone/>
              <a:defRPr sz="2100"/>
            </a:lvl1pPr>
            <a:lvl2pPr marL="388705" indent="0" algn="ctr">
              <a:buNone/>
              <a:defRPr sz="1700"/>
            </a:lvl2pPr>
            <a:lvl3pPr marL="777409" indent="0" algn="ctr">
              <a:buNone/>
              <a:defRPr sz="1600"/>
            </a:lvl3pPr>
            <a:lvl4pPr marL="1166114" indent="0" algn="ctr">
              <a:buNone/>
              <a:defRPr sz="1400"/>
            </a:lvl4pPr>
            <a:lvl5pPr marL="1554820" indent="0" algn="ctr">
              <a:buNone/>
              <a:defRPr sz="1400"/>
            </a:lvl5pPr>
            <a:lvl6pPr marL="1943524" indent="0" algn="ctr">
              <a:buNone/>
              <a:defRPr sz="1400"/>
            </a:lvl6pPr>
            <a:lvl7pPr marL="2332229" indent="0" algn="ctr">
              <a:buNone/>
              <a:defRPr sz="1400"/>
            </a:lvl7pPr>
            <a:lvl8pPr marL="2720934" indent="0" algn="ctr">
              <a:buNone/>
              <a:defRPr sz="1400"/>
            </a:lvl8pPr>
            <a:lvl9pPr marL="3109639" indent="0" algn="ctr">
              <a:buNone/>
              <a:defRPr sz="14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944D0-87A0-497F-8D82-0A602BB46A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34310-321B-4699-8E59-705115CD81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74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20D0E-9BA4-499B-AB9C-2B5F681B1D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736D9-ED9D-41E8-9D26-EE539FE0E2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1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4396" y="580736"/>
            <a:ext cx="1676608" cy="924378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71" y="580736"/>
            <a:ext cx="4932630" cy="924378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3399C-7826-42EC-B32A-877AEBE574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FB6A2-CCFB-4F6D-A8C5-05F008DB8F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23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38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95670-C0B8-4EE0-A296-99B0FD9A55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C2D9-DDB6-48FC-9CAD-E9EB89C531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1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23" y="2719358"/>
            <a:ext cx="6706433" cy="4537305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523" y="7299586"/>
            <a:ext cx="6706433" cy="2386061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887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4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16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548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43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322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7209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109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480BF-FFFF-4D30-8183-64BA5E8C6D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46183-1241-4C2B-A874-B25815DF29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48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72" y="2903674"/>
            <a:ext cx="3304619" cy="69208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386" y="2903674"/>
            <a:ext cx="3304619" cy="69208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0247F-022E-45F6-9E1F-E61D9C4929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78A12-515F-46D2-A79F-6B40B8ADC3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4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5" y="580737"/>
            <a:ext cx="6706433" cy="210832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584" y="2673905"/>
            <a:ext cx="3289432" cy="131044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88705" indent="0">
              <a:buNone/>
              <a:defRPr sz="1700" b="1"/>
            </a:lvl2pPr>
            <a:lvl3pPr marL="777409" indent="0">
              <a:buNone/>
              <a:defRPr sz="1600" b="1"/>
            </a:lvl3pPr>
            <a:lvl4pPr marL="1166114" indent="0">
              <a:buNone/>
              <a:defRPr sz="1400" b="1"/>
            </a:lvl4pPr>
            <a:lvl5pPr marL="1554820" indent="0">
              <a:buNone/>
              <a:defRPr sz="1400" b="1"/>
            </a:lvl5pPr>
            <a:lvl6pPr marL="1943524" indent="0">
              <a:buNone/>
              <a:defRPr sz="1400" b="1"/>
            </a:lvl6pPr>
            <a:lvl7pPr marL="2332229" indent="0">
              <a:buNone/>
              <a:defRPr sz="1400" b="1"/>
            </a:lvl7pPr>
            <a:lvl8pPr marL="2720934" indent="0">
              <a:buNone/>
              <a:defRPr sz="1400" b="1"/>
            </a:lvl8pPr>
            <a:lvl9pPr marL="3109639" indent="0">
              <a:buNone/>
              <a:defRPr sz="1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584" y="3984345"/>
            <a:ext cx="3289432" cy="58603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385" y="2673905"/>
            <a:ext cx="3305632" cy="131044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88705" indent="0">
              <a:buNone/>
              <a:defRPr sz="1700" b="1"/>
            </a:lvl2pPr>
            <a:lvl3pPr marL="777409" indent="0">
              <a:buNone/>
              <a:defRPr sz="1600" b="1"/>
            </a:lvl3pPr>
            <a:lvl4pPr marL="1166114" indent="0">
              <a:buNone/>
              <a:defRPr sz="1400" b="1"/>
            </a:lvl4pPr>
            <a:lvl5pPr marL="1554820" indent="0">
              <a:buNone/>
              <a:defRPr sz="1400" b="1"/>
            </a:lvl5pPr>
            <a:lvl6pPr marL="1943524" indent="0">
              <a:buNone/>
              <a:defRPr sz="1400" b="1"/>
            </a:lvl6pPr>
            <a:lvl7pPr marL="2332229" indent="0">
              <a:buNone/>
              <a:defRPr sz="1400" b="1"/>
            </a:lvl7pPr>
            <a:lvl8pPr marL="2720934" indent="0">
              <a:buNone/>
              <a:defRPr sz="1400" b="1"/>
            </a:lvl8pPr>
            <a:lvl9pPr marL="3109639" indent="0">
              <a:buNone/>
              <a:defRPr sz="1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6385" y="3984345"/>
            <a:ext cx="3305632" cy="58603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B3DBE-A92F-4BA2-AFDF-1F0349A32C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1D1C0-7220-4899-A02E-5EDF3C7EE0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08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A79D4-13AC-4331-BBE0-27DB72F8B0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9283E-BFB3-4B6F-90D4-5A4EE82EAB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E6F91-7055-4A53-BCDD-CE5C1D7721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04DA0-8EEE-4502-AF13-1D7BE3483E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0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5" y="727182"/>
            <a:ext cx="2507825" cy="2545133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5632" y="1570511"/>
            <a:ext cx="3936385" cy="7751546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5" y="3272315"/>
            <a:ext cx="2507825" cy="6062366"/>
          </a:xfrm>
        </p:spPr>
        <p:txBody>
          <a:bodyPr/>
          <a:lstStyle>
            <a:lvl1pPr marL="0" indent="0">
              <a:buNone/>
              <a:defRPr sz="1400"/>
            </a:lvl1pPr>
            <a:lvl2pPr marL="388705" indent="0">
              <a:buNone/>
              <a:defRPr sz="1200"/>
            </a:lvl2pPr>
            <a:lvl3pPr marL="777409" indent="0">
              <a:buNone/>
              <a:defRPr sz="1000"/>
            </a:lvl3pPr>
            <a:lvl4pPr marL="1166114" indent="0">
              <a:buNone/>
              <a:defRPr sz="900"/>
            </a:lvl4pPr>
            <a:lvl5pPr marL="1554820" indent="0">
              <a:buNone/>
              <a:defRPr sz="900"/>
            </a:lvl5pPr>
            <a:lvl6pPr marL="1943524" indent="0">
              <a:buNone/>
              <a:defRPr sz="900"/>
            </a:lvl6pPr>
            <a:lvl7pPr marL="2332229" indent="0">
              <a:buNone/>
              <a:defRPr sz="900"/>
            </a:lvl7pPr>
            <a:lvl8pPr marL="2720934" indent="0">
              <a:buNone/>
              <a:defRPr sz="900"/>
            </a:lvl8pPr>
            <a:lvl9pPr marL="3109639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E5C0C-0476-490C-9B11-897FB43C85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3CDC6-F257-4EAC-9FB4-1BADA92634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5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5" y="727182"/>
            <a:ext cx="2507825" cy="2545133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5632" y="1570511"/>
            <a:ext cx="3936385" cy="7751546"/>
          </a:xfrm>
        </p:spPr>
        <p:txBody>
          <a:bodyPr anchor="t"/>
          <a:lstStyle>
            <a:lvl1pPr marL="0" indent="0">
              <a:buNone/>
              <a:defRPr sz="2700"/>
            </a:lvl1pPr>
            <a:lvl2pPr marL="388705" indent="0">
              <a:buNone/>
              <a:defRPr sz="2300"/>
            </a:lvl2pPr>
            <a:lvl3pPr marL="777409" indent="0">
              <a:buNone/>
              <a:defRPr sz="2100"/>
            </a:lvl3pPr>
            <a:lvl4pPr marL="1166114" indent="0">
              <a:buNone/>
              <a:defRPr sz="1700"/>
            </a:lvl4pPr>
            <a:lvl5pPr marL="1554820" indent="0">
              <a:buNone/>
              <a:defRPr sz="1700"/>
            </a:lvl5pPr>
            <a:lvl6pPr marL="1943524" indent="0">
              <a:buNone/>
              <a:defRPr sz="1700"/>
            </a:lvl6pPr>
            <a:lvl7pPr marL="2332229" indent="0">
              <a:buNone/>
              <a:defRPr sz="1700"/>
            </a:lvl7pPr>
            <a:lvl8pPr marL="2720934" indent="0">
              <a:buNone/>
              <a:defRPr sz="1700"/>
            </a:lvl8pPr>
            <a:lvl9pPr marL="3109639" indent="0">
              <a:buNone/>
              <a:defRPr sz="1700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5" y="3272315"/>
            <a:ext cx="2507825" cy="6062366"/>
          </a:xfrm>
        </p:spPr>
        <p:txBody>
          <a:bodyPr/>
          <a:lstStyle>
            <a:lvl1pPr marL="0" indent="0">
              <a:buNone/>
              <a:defRPr sz="1400"/>
            </a:lvl1pPr>
            <a:lvl2pPr marL="388705" indent="0">
              <a:buNone/>
              <a:defRPr sz="1200"/>
            </a:lvl2pPr>
            <a:lvl3pPr marL="777409" indent="0">
              <a:buNone/>
              <a:defRPr sz="1000"/>
            </a:lvl3pPr>
            <a:lvl4pPr marL="1166114" indent="0">
              <a:buNone/>
              <a:defRPr sz="900"/>
            </a:lvl4pPr>
            <a:lvl5pPr marL="1554820" indent="0">
              <a:buNone/>
              <a:defRPr sz="900"/>
            </a:lvl5pPr>
            <a:lvl6pPr marL="1943524" indent="0">
              <a:buNone/>
              <a:defRPr sz="900"/>
            </a:lvl6pPr>
            <a:lvl7pPr marL="2332229" indent="0">
              <a:buNone/>
              <a:defRPr sz="900"/>
            </a:lvl7pPr>
            <a:lvl8pPr marL="2720934" indent="0">
              <a:buNone/>
              <a:defRPr sz="900"/>
            </a:lvl8pPr>
            <a:lvl9pPr marL="3109639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BDD56-D014-4EEA-A6EC-0DEDBBB9DC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BE95B-ED84-4348-A7AC-B198E95CDA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0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0888" y="414338"/>
            <a:ext cx="9405937" cy="1503362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0888" y="2070100"/>
            <a:ext cx="9405937" cy="4933950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889" y="7205664"/>
            <a:ext cx="2454275" cy="4143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1018870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72D030D-BC4F-4300-9C1D-DEF9FB5A65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1563" y="7205664"/>
            <a:ext cx="3684587" cy="4143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1018870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2551" y="7205664"/>
            <a:ext cx="2454275" cy="4143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1018870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D2EABC4-B37D-4B48-A645-B436E776B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4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776184" rtl="0" fontAlgn="base">
        <a:lnSpc>
          <a:spcPct val="90000"/>
        </a:lnSpc>
        <a:spcBef>
          <a:spcPct val="0"/>
        </a:spcBef>
        <a:spcAft>
          <a:spcPct val="0"/>
        </a:spcAft>
        <a:defRPr kumimoji="1"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76184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2pPr>
      <a:lvl3pPr algn="l" defTabSz="776184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3pPr>
      <a:lvl4pPr algn="l" defTabSz="776184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4pPr>
      <a:lvl5pPr algn="l" defTabSz="776184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5pPr>
      <a:lvl6pPr marL="457139" algn="l" defTabSz="776184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6pPr>
      <a:lvl7pPr marL="914277" algn="l" defTabSz="776184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7pPr>
      <a:lvl8pPr marL="1371416" algn="l" defTabSz="776184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8pPr>
      <a:lvl9pPr marL="1828554" algn="l" defTabSz="776184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9pPr>
    </p:titleStyle>
    <p:bodyStyle>
      <a:lvl1pPr marL="193649" indent="-193649" algn="l" defTabSz="776184" rtl="0" fontAlgn="base">
        <a:lnSpc>
          <a:spcPct val="90000"/>
        </a:lnSpc>
        <a:spcBef>
          <a:spcPts val="850"/>
        </a:spcBef>
        <a:spcAft>
          <a:spcPct val="0"/>
        </a:spcAft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2534" indent="-193649" algn="l" defTabSz="776184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1419" indent="-193649" algn="l" defTabSz="776184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305" indent="-193649" algn="l" defTabSz="776184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7603" indent="-193649" algn="l" defTabSz="776184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37876" indent="-194353" algn="l" defTabSz="777409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26582" indent="-194353" algn="l" defTabSz="777409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15287" indent="-194353" algn="l" defTabSz="777409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3991" indent="-194353" algn="l" defTabSz="777409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40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8705" algn="l" defTabSz="77740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409" algn="l" defTabSz="77740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6114" algn="l" defTabSz="77740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820" algn="l" defTabSz="77740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43524" algn="l" defTabSz="77740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32229" algn="l" defTabSz="77740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20934" algn="l" defTabSz="77740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9639" algn="l" defTabSz="77740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20.jpeg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27.jpe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jpe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image" Target="../media/image22.jpeg"/><Relationship Id="rId15" Type="http://schemas.openxmlformats.org/officeDocument/2006/relationships/image" Target="../media/image29.jpe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nfu-vos02\Desktop\レイヤー-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7575"/>
            <a:ext cx="10907713" cy="77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図 2" descr="草, 屋外, 自然, 山 が含まれている画像&#10;&#10;自動的に生成された説明">
            <a:extLst>
              <a:ext uri="{FF2B5EF4-FFF2-40B4-BE49-F238E27FC236}">
                <a16:creationId xmlns:a16="http://schemas.microsoft.com/office/drawing/2014/main" id="{F1D98D39-8D5E-425E-B3E2-5CF249FF9D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5" r="13022"/>
          <a:stretch/>
        </p:blipFill>
        <p:spPr>
          <a:xfrm>
            <a:off x="6159719" y="2158246"/>
            <a:ext cx="4729446" cy="4918233"/>
          </a:xfrm>
          <a:prstGeom prst="rect">
            <a:avLst/>
          </a:prstGeom>
        </p:spPr>
      </p:pic>
      <p:sp>
        <p:nvSpPr>
          <p:cNvPr id="1100" name="Rectangle 76"/>
          <p:cNvSpPr>
            <a:spLocks noChangeArrowheads="1"/>
          </p:cNvSpPr>
          <p:nvPr/>
        </p:nvSpPr>
        <p:spPr bwMode="auto">
          <a:xfrm>
            <a:off x="629943" y="5033631"/>
            <a:ext cx="4051275" cy="153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332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564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itchFamily="50" charset="-128"/>
              </a:rPr>
              <a:t>株式会社 </a:t>
            </a:r>
            <a:r>
              <a:rPr lang="ja-JP" altLang="en-US" sz="1564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itchFamily="50" charset="-128"/>
              </a:rPr>
              <a:t>看るの</a:t>
            </a:r>
            <a:r>
              <a:rPr lang="ja-JP" altLang="en-US" sz="1564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itchFamily="50" charset="-128"/>
              </a:rPr>
              <a:t>会</a:t>
            </a:r>
            <a:endParaRPr lang="en-US" altLang="ja-JP" sz="1564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Ｐゴシック" pitchFamily="50" charset="-128"/>
            </a:endParaRPr>
          </a:p>
          <a:p>
            <a:pPr algn="ctr" defTabSz="913320" fontAlgn="base">
              <a:spcBef>
                <a:spcPct val="0"/>
              </a:spcBef>
              <a:spcAft>
                <a:spcPct val="0"/>
              </a:spcAft>
            </a:pPr>
            <a:endParaRPr lang="en-US" altLang="ja-JP" sz="1564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Ｐゴシック" pitchFamily="50" charset="-128"/>
            </a:endParaRPr>
          </a:p>
          <a:p>
            <a:pPr algn="ctr" defTabSz="91332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22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itchFamily="50" charset="-128"/>
              </a:rPr>
              <a:t>サービス付き高齢者向け住宅　ルピナス舘</a:t>
            </a:r>
            <a:endParaRPr lang="en-US" altLang="ja-JP" sz="1422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Ｐゴシック" pitchFamily="50" charset="-128"/>
            </a:endParaRPr>
          </a:p>
          <a:p>
            <a:pPr algn="ctr" defTabSz="913320" fontAlgn="base">
              <a:spcBef>
                <a:spcPct val="0"/>
              </a:spcBef>
              <a:spcAft>
                <a:spcPct val="0"/>
              </a:spcAft>
            </a:pPr>
            <a:endParaRPr lang="en-US" altLang="ja-JP" sz="1422" dirty="0">
              <a:solidFill>
                <a:srgbClr val="000000"/>
              </a:solidFill>
              <a:latin typeface="HGSｺﾞｼｯｸE" pitchFamily="50" charset="-128"/>
              <a:ea typeface="HGSｺﾞｼｯｸE" pitchFamily="50" charset="-128"/>
              <a:cs typeface="ＭＳ Ｐゴシック" pitchFamily="50" charset="-128"/>
            </a:endParaRPr>
          </a:p>
          <a:p>
            <a:pPr algn="ctr" defTabSz="91332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〒</a:t>
            </a:r>
            <a:r>
              <a:rPr lang="en-US" altLang="ja-JP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059-3454</a:t>
            </a:r>
            <a:r>
              <a:rPr lang="ja-JP" altLang="en-US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　浦河郡浦河町野深１番地の１</a:t>
            </a:r>
            <a:endParaRPr lang="en-US" altLang="ja-JP" sz="996" dirty="0">
              <a:solidFill>
                <a:srgbClr val="000000"/>
              </a:solidFill>
              <a:latin typeface="AR丸ゴシック体M" panose="020B0609010101010101" pitchFamily="49" charset="-128"/>
              <a:ea typeface="AR丸ゴシック体M" panose="020B0609010101010101" pitchFamily="49" charset="-128"/>
              <a:cs typeface="ＭＳ Ｐゴシック" pitchFamily="50" charset="-128"/>
            </a:endParaRPr>
          </a:p>
          <a:p>
            <a:pPr algn="ctr" defTabSz="913320" fontAlgn="base">
              <a:spcBef>
                <a:spcPct val="0"/>
              </a:spcBef>
              <a:spcAft>
                <a:spcPct val="0"/>
              </a:spcAft>
            </a:pPr>
            <a:r>
              <a:rPr lang="de-DE" altLang="ja-JP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TEL</a:t>
            </a:r>
            <a:r>
              <a:rPr lang="ja-JP" altLang="de-DE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：</a:t>
            </a:r>
            <a:r>
              <a:rPr lang="de-DE" altLang="ja-JP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0146-27-7000</a:t>
            </a:r>
            <a:r>
              <a:rPr lang="ja-JP" altLang="en-US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 　</a:t>
            </a:r>
            <a:r>
              <a:rPr lang="de-DE" altLang="ja-JP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FAX</a:t>
            </a:r>
            <a:r>
              <a:rPr lang="ja-JP" altLang="de-DE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：</a:t>
            </a:r>
            <a:r>
              <a:rPr lang="de-DE" altLang="ja-JP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0146-27-7700</a:t>
            </a:r>
          </a:p>
          <a:p>
            <a:pPr algn="ctr" defTabSz="913320" fontAlgn="base">
              <a:spcBef>
                <a:spcPct val="0"/>
              </a:spcBef>
              <a:spcAft>
                <a:spcPct val="0"/>
              </a:spcAft>
            </a:pPr>
            <a:r>
              <a:rPr lang="de-DE" altLang="ja-JP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Mail</a:t>
            </a:r>
            <a:r>
              <a:rPr lang="ja-JP" altLang="en-US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：</a:t>
            </a:r>
            <a:r>
              <a:rPr lang="en-US" altLang="ja-JP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mirunokai277000@gmail.com</a:t>
            </a:r>
            <a:endParaRPr lang="de-DE" altLang="ja-JP" sz="996" dirty="0">
              <a:solidFill>
                <a:srgbClr val="000000"/>
              </a:solidFill>
              <a:latin typeface="AR丸ゴシック体M" panose="020B0609010101010101" pitchFamily="49" charset="-128"/>
              <a:ea typeface="AR丸ゴシック体M" panose="020B0609010101010101" pitchFamily="49" charset="-128"/>
              <a:cs typeface="ＭＳ Ｐゴシック" pitchFamily="50" charset="-128"/>
            </a:endParaRPr>
          </a:p>
          <a:p>
            <a:pPr algn="ctr" defTabSz="913320" fontAlgn="base">
              <a:spcBef>
                <a:spcPct val="0"/>
              </a:spcBef>
              <a:spcAft>
                <a:spcPct val="0"/>
              </a:spcAft>
            </a:pPr>
            <a:r>
              <a:rPr lang="de-DE" altLang="ja-JP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URL</a:t>
            </a:r>
            <a:r>
              <a:rPr lang="ja-JP" altLang="de-DE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：</a:t>
            </a:r>
            <a:r>
              <a:rPr lang="de-DE" altLang="ja-JP" sz="996" dirty="0">
                <a:solidFill>
                  <a:srgbClr val="000000"/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ＭＳ Ｐゴシック" pitchFamily="50" charset="-128"/>
              </a:rPr>
              <a:t>http://mrunokai.web.fc2.com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155CCC9-63EE-4A9A-9E89-5D94ED196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736" y="1321159"/>
            <a:ext cx="747351" cy="21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332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22" dirty="0">
                <a:latin typeface="HGPｺﾞｼｯｸM" pitchFamily="50" charset="-128"/>
                <a:ea typeface="HGPｺﾞｼｯｸM" pitchFamily="50" charset="-128"/>
                <a:cs typeface="ＭＳ Ｐゴシック" pitchFamily="50" charset="-128"/>
              </a:rPr>
              <a:t>案内図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E947FA4B-25FB-461D-8DCB-DA52B217C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9586" y="1020488"/>
            <a:ext cx="3793202" cy="35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0" tIns="0" rIns="0" bIns="0" numCol="1" anchor="t" anchorCtr="0" compatLnSpc="1">
            <a:prstTxWarp prst="textPlain">
              <a:avLst/>
            </a:prstTxWarp>
            <a:spAutoFit/>
          </a:bodyPr>
          <a:lstStyle/>
          <a:p>
            <a:pPr defTabSz="91332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276" dirty="0">
                <a:ln w="44450">
                  <a:solidFill>
                    <a:schemeClr val="bg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ＭＳ Ｐゴシック" pitchFamily="50" charset="-128"/>
              </a:rPr>
              <a:t>サービス付き高齢者向け住宅</a:t>
            </a:r>
            <a:endParaRPr lang="en-US" altLang="ja-JP" sz="2276" dirty="0">
              <a:ln w="44450">
                <a:solidFill>
                  <a:schemeClr val="bg1">
                    <a:lumMod val="65000"/>
                    <a:lumOff val="35000"/>
                  </a:schemeClr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ＭＳ Ｐゴシック" pitchFamily="50" charset="-128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DEA70E7-1626-4ED5-8C7F-5C4B00305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916" y="1663608"/>
            <a:ext cx="2562543" cy="62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Plain">
              <a:avLst/>
            </a:prstTxWarp>
            <a:spAutoFit/>
          </a:bodyPr>
          <a:lstStyle/>
          <a:p>
            <a:pPr algn="ctr" defTabSz="91332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4267" dirty="0">
                <a:ln w="31750">
                  <a:solidFill>
                    <a:schemeClr val="bg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ＭＳ Ｐゴシック" pitchFamily="50" charset="-128"/>
              </a:rPr>
              <a:t>ルピナス舘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474305" y="7258684"/>
            <a:ext cx="2136644" cy="35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Plain">
              <a:avLst/>
            </a:prstTxWarp>
            <a:spAutoFit/>
          </a:bodyPr>
          <a:lstStyle/>
          <a:p>
            <a:pPr algn="ctr" defTabSz="91332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76" dirty="0">
                <a:ln>
                  <a:solidFill>
                    <a:schemeClr val="bg1">
                      <a:lumMod val="65000"/>
                      <a:lumOff val="35000"/>
                    </a:schemeClr>
                  </a:solidFill>
                </a:ln>
                <a:solidFill>
                  <a:srgbClr val="92D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ＭＳ Ｐゴシック" pitchFamily="50" charset="-128"/>
              </a:rPr>
              <a:t>(</a:t>
            </a:r>
            <a:r>
              <a:rPr lang="ja-JP" altLang="en-US" sz="2276" dirty="0">
                <a:ln>
                  <a:solidFill>
                    <a:schemeClr val="bg1">
                      <a:lumMod val="65000"/>
                      <a:lumOff val="35000"/>
                    </a:schemeClr>
                  </a:solidFill>
                </a:ln>
                <a:solidFill>
                  <a:srgbClr val="92D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ＭＳ Ｐゴシック" pitchFamily="50" charset="-128"/>
              </a:rPr>
              <a:t>株</a:t>
            </a:r>
            <a:r>
              <a:rPr lang="en-US" altLang="ja-JP" sz="2276" dirty="0">
                <a:ln>
                  <a:solidFill>
                    <a:schemeClr val="bg1">
                      <a:lumMod val="65000"/>
                      <a:lumOff val="35000"/>
                    </a:schemeClr>
                  </a:solidFill>
                </a:ln>
                <a:solidFill>
                  <a:srgbClr val="92D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ＭＳ Ｐゴシック" pitchFamily="50" charset="-128"/>
              </a:rPr>
              <a:t>)</a:t>
            </a:r>
            <a:r>
              <a:rPr lang="ja-JP" altLang="en-US" sz="2276" dirty="0">
                <a:ln>
                  <a:solidFill>
                    <a:schemeClr val="bg1">
                      <a:lumMod val="65000"/>
                      <a:lumOff val="35000"/>
                    </a:schemeClr>
                  </a:solidFill>
                </a:ln>
                <a:solidFill>
                  <a:srgbClr val="92D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ＭＳ Ｐゴシック" pitchFamily="50" charset="-128"/>
              </a:rPr>
              <a:t> </a:t>
            </a:r>
            <a:r>
              <a:rPr lang="ja-JP" altLang="en-US" sz="2276" dirty="0" err="1">
                <a:ln>
                  <a:solidFill>
                    <a:schemeClr val="bg1">
                      <a:lumMod val="65000"/>
                      <a:lumOff val="35000"/>
                    </a:schemeClr>
                  </a:solidFill>
                </a:ln>
                <a:solidFill>
                  <a:srgbClr val="92D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ＭＳ Ｐゴシック" pitchFamily="50" charset="-128"/>
              </a:rPr>
              <a:t>看るの</a:t>
            </a:r>
            <a:r>
              <a:rPr lang="ja-JP" altLang="en-US" sz="2276" dirty="0">
                <a:ln>
                  <a:solidFill>
                    <a:schemeClr val="bg1">
                      <a:lumMod val="65000"/>
                      <a:lumOff val="35000"/>
                    </a:schemeClr>
                  </a:solidFill>
                </a:ln>
                <a:solidFill>
                  <a:srgbClr val="92D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ＭＳ Ｐゴシック" pitchFamily="50" charset="-128"/>
              </a:rPr>
              <a:t>会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1FEC78E-F25D-4660-A346-62612DB0CDEC}"/>
              </a:ext>
            </a:extLst>
          </p:cNvPr>
          <p:cNvGrpSpPr/>
          <p:nvPr/>
        </p:nvGrpSpPr>
        <p:grpSpPr>
          <a:xfrm>
            <a:off x="958888" y="1807615"/>
            <a:ext cx="3592228" cy="2570334"/>
            <a:chOff x="0" y="0"/>
            <a:chExt cx="4415989" cy="2965298"/>
          </a:xfrm>
        </p:grpSpPr>
        <p:sp>
          <p:nvSpPr>
            <p:cNvPr id="15" name="平行四辺形 14">
              <a:extLst>
                <a:ext uri="{FF2B5EF4-FFF2-40B4-BE49-F238E27FC236}">
                  <a16:creationId xmlns:a16="http://schemas.microsoft.com/office/drawing/2014/main" id="{83BE8F62-1EC0-4A57-86AD-E556A0D0BC15}"/>
                </a:ext>
              </a:extLst>
            </p:cNvPr>
            <p:cNvSpPr/>
            <p:nvPr/>
          </p:nvSpPr>
          <p:spPr>
            <a:xfrm rot="5400000" flipV="1">
              <a:off x="556821" y="1507325"/>
              <a:ext cx="2769580" cy="146365"/>
            </a:xfrm>
            <a:prstGeom prst="parallelogram">
              <a:avLst>
                <a:gd name="adj" fmla="val 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F5A08691-34C4-400E-BBA2-4DEC82CF7FE2}"/>
                </a:ext>
              </a:extLst>
            </p:cNvPr>
            <p:cNvSpPr/>
            <p:nvPr/>
          </p:nvSpPr>
          <p:spPr>
            <a:xfrm>
              <a:off x="654606" y="2716498"/>
              <a:ext cx="495491" cy="1648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郵便局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FD9E2436-6035-443E-8E84-BF963EC5C1DA}"/>
                </a:ext>
              </a:extLst>
            </p:cNvPr>
            <p:cNvSpPr/>
            <p:nvPr/>
          </p:nvSpPr>
          <p:spPr>
            <a:xfrm>
              <a:off x="1285770" y="2719811"/>
              <a:ext cx="491545" cy="1648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赤心社</a:t>
              </a:r>
            </a:p>
          </p:txBody>
        </p:sp>
        <p:sp>
          <p:nvSpPr>
            <p:cNvPr id="19" name="平行四辺形 18">
              <a:extLst>
                <a:ext uri="{FF2B5EF4-FFF2-40B4-BE49-F238E27FC236}">
                  <a16:creationId xmlns:a16="http://schemas.microsoft.com/office/drawing/2014/main" id="{9F96BD31-9D54-4EEA-9B52-886AD17D185E}"/>
                </a:ext>
              </a:extLst>
            </p:cNvPr>
            <p:cNvSpPr/>
            <p:nvPr/>
          </p:nvSpPr>
          <p:spPr>
            <a:xfrm>
              <a:off x="926960" y="1407846"/>
              <a:ext cx="2948121" cy="140804"/>
            </a:xfrm>
            <a:prstGeom prst="parallelogram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20" name="平行四辺形 19">
              <a:extLst>
                <a:ext uri="{FF2B5EF4-FFF2-40B4-BE49-F238E27FC236}">
                  <a16:creationId xmlns:a16="http://schemas.microsoft.com/office/drawing/2014/main" id="{B8E17FE0-1D6F-433D-9DC1-4AA4E27938E8}"/>
                </a:ext>
              </a:extLst>
            </p:cNvPr>
            <p:cNvSpPr/>
            <p:nvPr/>
          </p:nvSpPr>
          <p:spPr>
            <a:xfrm>
              <a:off x="789955" y="2496181"/>
              <a:ext cx="2948122" cy="157370"/>
            </a:xfrm>
            <a:prstGeom prst="parallelogram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21" name="平行四辺形 20">
              <a:extLst>
                <a:ext uri="{FF2B5EF4-FFF2-40B4-BE49-F238E27FC236}">
                  <a16:creationId xmlns:a16="http://schemas.microsoft.com/office/drawing/2014/main" id="{AF2A64B4-B37D-4C6F-8B55-914286593CAC}"/>
                </a:ext>
              </a:extLst>
            </p:cNvPr>
            <p:cNvSpPr/>
            <p:nvPr/>
          </p:nvSpPr>
          <p:spPr>
            <a:xfrm rot="5794034">
              <a:off x="214279" y="1204489"/>
              <a:ext cx="2548972" cy="139994"/>
            </a:xfrm>
            <a:prstGeom prst="parallelogram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22" name="平行四辺形 21">
              <a:extLst>
                <a:ext uri="{FF2B5EF4-FFF2-40B4-BE49-F238E27FC236}">
                  <a16:creationId xmlns:a16="http://schemas.microsoft.com/office/drawing/2014/main" id="{DEA6ED99-1E7A-485B-8FC1-FAA7C353CA70}"/>
                </a:ext>
              </a:extLst>
            </p:cNvPr>
            <p:cNvSpPr/>
            <p:nvPr/>
          </p:nvSpPr>
          <p:spPr>
            <a:xfrm rot="5794034">
              <a:off x="1481128" y="1613941"/>
              <a:ext cx="1790800" cy="111249"/>
            </a:xfrm>
            <a:prstGeom prst="parallelogram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23" name="平行四辺形 22">
              <a:extLst>
                <a:ext uri="{FF2B5EF4-FFF2-40B4-BE49-F238E27FC236}">
                  <a16:creationId xmlns:a16="http://schemas.microsoft.com/office/drawing/2014/main" id="{C769E70B-A8C9-4C72-B095-508B9B3B73DF}"/>
                </a:ext>
              </a:extLst>
            </p:cNvPr>
            <p:cNvSpPr/>
            <p:nvPr/>
          </p:nvSpPr>
          <p:spPr>
            <a:xfrm rot="5400000" flipV="1">
              <a:off x="2261227" y="1477716"/>
              <a:ext cx="2054230" cy="130251"/>
            </a:xfrm>
            <a:prstGeom prst="parallelogram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5661BBE4-D85B-4076-83A4-98A4AF56DE5D}"/>
                </a:ext>
              </a:extLst>
            </p:cNvPr>
            <p:cNvSpPr/>
            <p:nvPr/>
          </p:nvSpPr>
          <p:spPr>
            <a:xfrm>
              <a:off x="1397608" y="2159333"/>
              <a:ext cx="560035" cy="1846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荻伏小学校</a:t>
              </a: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71C7BDB2-745A-4CF0-864A-804D3F303BC7}"/>
                </a:ext>
              </a:extLst>
            </p:cNvPr>
            <p:cNvSpPr/>
            <p:nvPr/>
          </p:nvSpPr>
          <p:spPr>
            <a:xfrm>
              <a:off x="1410796" y="1872118"/>
              <a:ext cx="560035" cy="1846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荻伏中学校</a:t>
              </a: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97CB28D6-7B89-435A-85FA-6A38F4F9570C}"/>
                </a:ext>
              </a:extLst>
            </p:cNvPr>
            <p:cNvSpPr/>
            <p:nvPr/>
          </p:nvSpPr>
          <p:spPr>
            <a:xfrm>
              <a:off x="932822" y="509310"/>
              <a:ext cx="560036" cy="18463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ルピナス舘</a:t>
              </a: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6E696E53-933A-4B93-96F2-FD031B798A3E}"/>
                </a:ext>
              </a:extLst>
            </p:cNvPr>
            <p:cNvSpPr/>
            <p:nvPr/>
          </p:nvSpPr>
          <p:spPr>
            <a:xfrm>
              <a:off x="1018194" y="187245"/>
              <a:ext cx="495492" cy="1648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柏陽館</a:t>
              </a:r>
            </a:p>
          </p:txBody>
        </p:sp>
        <p:sp>
          <p:nvSpPr>
            <p:cNvPr id="28" name="左大かっこ 27">
              <a:extLst>
                <a:ext uri="{FF2B5EF4-FFF2-40B4-BE49-F238E27FC236}">
                  <a16:creationId xmlns:a16="http://schemas.microsoft.com/office/drawing/2014/main" id="{66519D2C-FE25-4F1C-AE2D-14B30A32D9BE}"/>
                </a:ext>
              </a:extLst>
            </p:cNvPr>
            <p:cNvSpPr/>
            <p:nvPr/>
          </p:nvSpPr>
          <p:spPr>
            <a:xfrm rot="5400000">
              <a:off x="1886568" y="2533654"/>
              <a:ext cx="109905" cy="372382"/>
            </a:xfrm>
            <a:prstGeom prst="leftBracket">
              <a:avLst>
                <a:gd name="adj" fmla="val 30270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29" name="左大かっこ 28">
              <a:extLst>
                <a:ext uri="{FF2B5EF4-FFF2-40B4-BE49-F238E27FC236}">
                  <a16:creationId xmlns:a16="http://schemas.microsoft.com/office/drawing/2014/main" id="{8158FC02-663F-4DB0-81CD-A3A9FDE69843}"/>
                </a:ext>
              </a:extLst>
            </p:cNvPr>
            <p:cNvSpPr/>
            <p:nvPr/>
          </p:nvSpPr>
          <p:spPr>
            <a:xfrm rot="16200000">
              <a:off x="1892429" y="2231785"/>
              <a:ext cx="109905" cy="372382"/>
            </a:xfrm>
            <a:prstGeom prst="leftBracket">
              <a:avLst>
                <a:gd name="adj" fmla="val 30270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30" name="左大かっこ 29">
              <a:extLst>
                <a:ext uri="{FF2B5EF4-FFF2-40B4-BE49-F238E27FC236}">
                  <a16:creationId xmlns:a16="http://schemas.microsoft.com/office/drawing/2014/main" id="{E20009CE-CA7E-4452-BECF-EC1F642AA9BD}"/>
                </a:ext>
              </a:extLst>
            </p:cNvPr>
            <p:cNvSpPr/>
            <p:nvPr/>
          </p:nvSpPr>
          <p:spPr>
            <a:xfrm rot="5400000">
              <a:off x="1870449" y="1440477"/>
              <a:ext cx="109905" cy="372382"/>
            </a:xfrm>
            <a:prstGeom prst="leftBracket">
              <a:avLst>
                <a:gd name="adj" fmla="val 30270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31" name="左大かっこ 30">
              <a:extLst>
                <a:ext uri="{FF2B5EF4-FFF2-40B4-BE49-F238E27FC236}">
                  <a16:creationId xmlns:a16="http://schemas.microsoft.com/office/drawing/2014/main" id="{284969BE-FC4B-464D-A2CB-7D29E58BBF14}"/>
                </a:ext>
              </a:extLst>
            </p:cNvPr>
            <p:cNvSpPr/>
            <p:nvPr/>
          </p:nvSpPr>
          <p:spPr>
            <a:xfrm rot="16200000">
              <a:off x="1876310" y="1138608"/>
              <a:ext cx="109905" cy="372382"/>
            </a:xfrm>
            <a:prstGeom prst="leftBracket">
              <a:avLst>
                <a:gd name="adj" fmla="val 30270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9ECBFF10-FCAB-4DA9-978D-E7F9AA32BEA9}"/>
                </a:ext>
              </a:extLst>
            </p:cNvPr>
            <p:cNvSpPr/>
            <p:nvPr/>
          </p:nvSpPr>
          <p:spPr>
            <a:xfrm>
              <a:off x="2117455" y="207442"/>
              <a:ext cx="555726" cy="1846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元浦川</a:t>
              </a: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E190A3F7-2A90-4400-A6BA-C15E050B5F15}"/>
                </a:ext>
              </a:extLst>
            </p:cNvPr>
            <p:cNvSpPr/>
            <p:nvPr/>
          </p:nvSpPr>
          <p:spPr>
            <a:xfrm>
              <a:off x="2437462" y="1740552"/>
              <a:ext cx="495491" cy="1648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浦河緑苑</a:t>
              </a: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0761ED29-AB4E-481F-A782-433D8186E16D}"/>
                </a:ext>
              </a:extLst>
            </p:cNvPr>
            <p:cNvSpPr/>
            <p:nvPr/>
          </p:nvSpPr>
          <p:spPr>
            <a:xfrm>
              <a:off x="2733262" y="2181314"/>
              <a:ext cx="495491" cy="1648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向陽園</a:t>
              </a: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5CF9A51E-55F6-4718-B041-F6A6F31ABCCB}"/>
                </a:ext>
              </a:extLst>
            </p:cNvPr>
            <p:cNvSpPr/>
            <p:nvPr/>
          </p:nvSpPr>
          <p:spPr>
            <a:xfrm>
              <a:off x="2724469" y="326137"/>
              <a:ext cx="495491" cy="1648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上絵笛</a:t>
              </a: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EE80ED59-AF20-4FDA-87B0-029D13B40990}"/>
                </a:ext>
              </a:extLst>
            </p:cNvPr>
            <p:cNvSpPr/>
            <p:nvPr/>
          </p:nvSpPr>
          <p:spPr>
            <a:xfrm>
              <a:off x="2454667" y="2487579"/>
              <a:ext cx="495491" cy="1648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Ｒ２３５</a:t>
              </a: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C224ED3-0959-4FB8-ABB6-3125AC92AAD6}"/>
                </a:ext>
              </a:extLst>
            </p:cNvPr>
            <p:cNvSpPr/>
            <p:nvPr/>
          </p:nvSpPr>
          <p:spPr>
            <a:xfrm>
              <a:off x="3686279" y="2493441"/>
              <a:ext cx="495491" cy="1648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>
                  <a:ln w="0"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堺町</a:t>
              </a: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F96E198B-B071-463F-BF12-D53DA0C2602C}"/>
                </a:ext>
              </a:extLst>
            </p:cNvPr>
            <p:cNvSpPr/>
            <p:nvPr/>
          </p:nvSpPr>
          <p:spPr>
            <a:xfrm>
              <a:off x="331669" y="2484648"/>
              <a:ext cx="495491" cy="1648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700" b="0" cap="none" spc="0">
                  <a:ln w="0"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三石</a:t>
              </a:r>
            </a:p>
          </p:txBody>
        </p: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514A57A6-DDDD-4012-98A5-235A29441F64}"/>
                </a:ext>
              </a:extLst>
            </p:cNvPr>
            <p:cNvCxnSpPr/>
            <p:nvPr/>
          </p:nvCxnSpPr>
          <p:spPr>
            <a:xfrm flipV="1">
              <a:off x="4064608" y="2576968"/>
              <a:ext cx="351381" cy="0"/>
            </a:xfrm>
            <a:prstGeom prst="straightConnector1">
              <a:avLst/>
            </a:prstGeom>
            <a:ln w="28575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EBDAF259-DCE1-4FD9-B8DC-128EC77E0F84}"/>
                </a:ext>
              </a:extLst>
            </p:cNvPr>
            <p:cNvCxnSpPr/>
            <p:nvPr/>
          </p:nvCxnSpPr>
          <p:spPr>
            <a:xfrm flipH="1" flipV="1">
              <a:off x="0" y="2568176"/>
              <a:ext cx="351379" cy="1466"/>
            </a:xfrm>
            <a:prstGeom prst="straightConnector1">
              <a:avLst/>
            </a:prstGeom>
            <a:ln w="28575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108">
            <a:extLst>
              <a:ext uri="{FF2B5EF4-FFF2-40B4-BE49-F238E27FC236}">
                <a16:creationId xmlns:a16="http://schemas.microsoft.com/office/drawing/2014/main" id="{7AE6C454-2DE5-6E38-98F9-03B6D751A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8252" y="1705488"/>
            <a:ext cx="135287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ルピナス舘の看板を左折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EB5B2F7-DE14-65A1-AC19-BD2003A4FA03}"/>
              </a:ext>
            </a:extLst>
          </p:cNvPr>
          <p:cNvSpPr/>
          <p:nvPr/>
        </p:nvSpPr>
        <p:spPr>
          <a:xfrm>
            <a:off x="3195224" y="779582"/>
            <a:ext cx="1498932" cy="924967"/>
          </a:xfrm>
          <a:prstGeom prst="round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FD21667-B0DE-BACD-BFE2-0B6E22D8977E}"/>
              </a:ext>
            </a:extLst>
          </p:cNvPr>
          <p:cNvCxnSpPr>
            <a:cxnSpLocks/>
          </p:cNvCxnSpPr>
          <p:nvPr/>
        </p:nvCxnSpPr>
        <p:spPr>
          <a:xfrm flipH="1">
            <a:off x="2386777" y="1685280"/>
            <a:ext cx="800351" cy="605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ectangle 7">
            <a:extLst>
              <a:ext uri="{FF2B5EF4-FFF2-40B4-BE49-F238E27FC236}">
                <a16:creationId xmlns:a16="http://schemas.microsoft.com/office/drawing/2014/main" id="{7C8A2C18-86B8-959B-D615-3CFAECB4F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9584" y="1020484"/>
            <a:ext cx="3793202" cy="35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0" tIns="0" rIns="0" bIns="0" numCol="1" anchor="t" anchorCtr="0" compatLnSpc="1">
            <a:prstTxWarp prst="textPlain">
              <a:avLst/>
            </a:prstTxWarp>
            <a:spAutoFit/>
          </a:bodyPr>
          <a:lstStyle/>
          <a:p>
            <a:pPr defTabSz="91332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276" dirty="0">
                <a:ln w="15875">
                  <a:noFill/>
                </a:ln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ＭＳ Ｐゴシック" pitchFamily="50" charset="-128"/>
              </a:rPr>
              <a:t>サービス付き高齢者向け住宅</a:t>
            </a:r>
            <a:endParaRPr lang="en-US" altLang="ja-JP" sz="2276" dirty="0">
              <a:ln w="15875">
                <a:noFill/>
              </a:ln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ＭＳ Ｐゴシック" pitchFamily="50" charset="-128"/>
            </a:endParaRPr>
          </a:p>
        </p:txBody>
      </p:sp>
      <p:sp>
        <p:nvSpPr>
          <p:cNvPr id="60" name="Rectangle 7">
            <a:extLst>
              <a:ext uri="{FF2B5EF4-FFF2-40B4-BE49-F238E27FC236}">
                <a16:creationId xmlns:a16="http://schemas.microsoft.com/office/drawing/2014/main" id="{43EC6649-0B5F-6F33-5D1E-4DDAAC6D1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048" y="1663885"/>
            <a:ext cx="2562543" cy="62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Plain">
              <a:avLst/>
            </a:prstTxWarp>
            <a:spAutoFit/>
          </a:bodyPr>
          <a:lstStyle/>
          <a:p>
            <a:pPr algn="ctr" defTabSz="91332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4267" dirty="0">
                <a:ln w="19050">
                  <a:noFill/>
                </a:ln>
                <a:solidFill>
                  <a:srgbClr val="008E4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ＭＳ Ｐゴシック" pitchFamily="50" charset="-128"/>
              </a:rPr>
              <a:t>ルピナス舘</a:t>
            </a:r>
          </a:p>
        </p:txBody>
      </p:sp>
    </p:spTree>
    <p:extLst>
      <p:ext uri="{BB962C8B-B14F-4D97-AF65-F5344CB8AC3E}">
        <p14:creationId xmlns:p14="http://schemas.microsoft.com/office/powerpoint/2010/main" val="32579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Freeform 208"/>
          <p:cNvSpPr>
            <a:spLocks/>
          </p:cNvSpPr>
          <p:nvPr/>
        </p:nvSpPr>
        <p:spPr bwMode="auto">
          <a:xfrm>
            <a:off x="466726" y="4523582"/>
            <a:ext cx="4519613" cy="155575"/>
          </a:xfrm>
          <a:custGeom>
            <a:avLst/>
            <a:gdLst/>
            <a:ahLst/>
            <a:cxnLst>
              <a:cxn ang="0">
                <a:pos x="2847" y="65"/>
              </a:cxn>
              <a:cxn ang="0">
                <a:pos x="2815" y="61"/>
              </a:cxn>
              <a:cxn ang="0">
                <a:pos x="2725" y="54"/>
              </a:cxn>
              <a:cxn ang="0">
                <a:pos x="2661" y="49"/>
              </a:cxn>
              <a:cxn ang="0">
                <a:pos x="2584" y="48"/>
              </a:cxn>
              <a:cxn ang="0">
                <a:pos x="2402" y="45"/>
              </a:cxn>
              <a:cxn ang="0">
                <a:pos x="2298" y="47"/>
              </a:cxn>
              <a:cxn ang="0">
                <a:pos x="2187" y="48"/>
              </a:cxn>
              <a:cxn ang="0">
                <a:pos x="2129" y="49"/>
              </a:cxn>
              <a:cxn ang="0">
                <a:pos x="2069" y="52"/>
              </a:cxn>
              <a:cxn ang="0">
                <a:pos x="1946" y="55"/>
              </a:cxn>
              <a:cxn ang="0">
                <a:pos x="1884" y="58"/>
              </a:cxn>
              <a:cxn ang="0">
                <a:pos x="1820" y="59"/>
              </a:cxn>
              <a:cxn ang="0">
                <a:pos x="1689" y="65"/>
              </a:cxn>
              <a:cxn ang="0">
                <a:pos x="1424" y="78"/>
              </a:cxn>
              <a:cxn ang="0">
                <a:pos x="1158" y="89"/>
              </a:cxn>
              <a:cxn ang="0">
                <a:pos x="1027" y="94"/>
              </a:cxn>
              <a:cxn ang="0">
                <a:pos x="900" y="98"/>
              </a:cxn>
              <a:cxn ang="0">
                <a:pos x="776" y="98"/>
              </a:cxn>
              <a:cxn ang="0">
                <a:pos x="658" y="98"/>
              </a:cxn>
              <a:cxn ang="0">
                <a:pos x="546" y="95"/>
              </a:cxn>
              <a:cxn ang="0">
                <a:pos x="440" y="89"/>
              </a:cxn>
              <a:cxn ang="0">
                <a:pos x="345" y="81"/>
              </a:cxn>
              <a:cxn ang="0">
                <a:pos x="301" y="77"/>
              </a:cxn>
              <a:cxn ang="0">
                <a:pos x="258" y="72"/>
              </a:cxn>
              <a:cxn ang="0">
                <a:pos x="220" y="67"/>
              </a:cxn>
              <a:cxn ang="0">
                <a:pos x="119" y="48"/>
              </a:cxn>
              <a:cxn ang="0">
                <a:pos x="91" y="42"/>
              </a:cxn>
              <a:cxn ang="0">
                <a:pos x="30" y="27"/>
              </a:cxn>
              <a:cxn ang="0">
                <a:pos x="0" y="17"/>
              </a:cxn>
              <a:cxn ang="0">
                <a:pos x="32" y="22"/>
              </a:cxn>
              <a:cxn ang="0">
                <a:pos x="69" y="30"/>
              </a:cxn>
              <a:cxn ang="0">
                <a:pos x="121" y="37"/>
              </a:cxn>
              <a:cxn ang="0">
                <a:pos x="261" y="48"/>
              </a:cxn>
              <a:cxn ang="0">
                <a:pos x="302" y="49"/>
              </a:cxn>
              <a:cxn ang="0">
                <a:pos x="346" y="51"/>
              </a:cxn>
              <a:cxn ang="0">
                <a:pos x="442" y="52"/>
              </a:cxn>
              <a:cxn ang="0">
                <a:pos x="546" y="52"/>
              </a:cxn>
              <a:cxn ang="0">
                <a:pos x="658" y="51"/>
              </a:cxn>
              <a:cxn ang="0">
                <a:pos x="775" y="47"/>
              </a:cxn>
              <a:cxn ang="0">
                <a:pos x="897" y="42"/>
              </a:cxn>
              <a:cxn ang="0">
                <a:pos x="1025" y="35"/>
              </a:cxn>
              <a:cxn ang="0">
                <a:pos x="1155" y="30"/>
              </a:cxn>
              <a:cxn ang="0">
                <a:pos x="1421" y="15"/>
              </a:cxn>
              <a:cxn ang="0">
                <a:pos x="1555" y="10"/>
              </a:cxn>
              <a:cxn ang="0">
                <a:pos x="1687" y="5"/>
              </a:cxn>
              <a:cxn ang="0">
                <a:pos x="1818" y="1"/>
              </a:cxn>
              <a:cxn ang="0">
                <a:pos x="1882" y="1"/>
              </a:cxn>
              <a:cxn ang="0">
                <a:pos x="1945" y="0"/>
              </a:cxn>
              <a:cxn ang="0">
                <a:pos x="2069" y="0"/>
              </a:cxn>
              <a:cxn ang="0">
                <a:pos x="2129" y="1"/>
              </a:cxn>
              <a:cxn ang="0">
                <a:pos x="2187" y="1"/>
              </a:cxn>
              <a:cxn ang="0">
                <a:pos x="2299" y="5"/>
              </a:cxn>
              <a:cxn ang="0">
                <a:pos x="2403" y="10"/>
              </a:cxn>
              <a:cxn ang="0">
                <a:pos x="2585" y="24"/>
              </a:cxn>
              <a:cxn ang="0">
                <a:pos x="2662" y="32"/>
              </a:cxn>
              <a:cxn ang="0">
                <a:pos x="2726" y="41"/>
              </a:cxn>
              <a:cxn ang="0">
                <a:pos x="2816" y="58"/>
              </a:cxn>
              <a:cxn ang="0">
                <a:pos x="2839" y="64"/>
              </a:cxn>
              <a:cxn ang="0">
                <a:pos x="2847" y="65"/>
              </a:cxn>
            </a:cxnLst>
            <a:rect l="0" t="0" r="r" b="b"/>
            <a:pathLst>
              <a:path w="2847" h="98">
                <a:moveTo>
                  <a:pt x="2847" y="65"/>
                </a:moveTo>
                <a:lnTo>
                  <a:pt x="2847" y="65"/>
                </a:lnTo>
                <a:lnTo>
                  <a:pt x="2815" y="61"/>
                </a:lnTo>
                <a:lnTo>
                  <a:pt x="2815" y="61"/>
                </a:lnTo>
                <a:lnTo>
                  <a:pt x="2776" y="57"/>
                </a:lnTo>
                <a:lnTo>
                  <a:pt x="2725" y="54"/>
                </a:lnTo>
                <a:lnTo>
                  <a:pt x="2725" y="54"/>
                </a:lnTo>
                <a:lnTo>
                  <a:pt x="2661" y="49"/>
                </a:lnTo>
                <a:lnTo>
                  <a:pt x="2584" y="48"/>
                </a:lnTo>
                <a:lnTo>
                  <a:pt x="2584" y="48"/>
                </a:lnTo>
                <a:lnTo>
                  <a:pt x="2499" y="47"/>
                </a:lnTo>
                <a:lnTo>
                  <a:pt x="2402" y="45"/>
                </a:lnTo>
                <a:lnTo>
                  <a:pt x="2402" y="45"/>
                </a:lnTo>
                <a:lnTo>
                  <a:pt x="2298" y="47"/>
                </a:lnTo>
                <a:lnTo>
                  <a:pt x="2298" y="47"/>
                </a:lnTo>
                <a:lnTo>
                  <a:pt x="2187" y="48"/>
                </a:lnTo>
                <a:lnTo>
                  <a:pt x="2187" y="48"/>
                </a:lnTo>
                <a:lnTo>
                  <a:pt x="2129" y="49"/>
                </a:lnTo>
                <a:lnTo>
                  <a:pt x="2129" y="49"/>
                </a:lnTo>
                <a:lnTo>
                  <a:pt x="2069" y="52"/>
                </a:lnTo>
                <a:lnTo>
                  <a:pt x="2069" y="52"/>
                </a:lnTo>
                <a:lnTo>
                  <a:pt x="1946" y="55"/>
                </a:lnTo>
                <a:lnTo>
                  <a:pt x="1946" y="55"/>
                </a:lnTo>
                <a:lnTo>
                  <a:pt x="1884" y="58"/>
                </a:lnTo>
                <a:lnTo>
                  <a:pt x="1884" y="58"/>
                </a:lnTo>
                <a:lnTo>
                  <a:pt x="1820" y="59"/>
                </a:lnTo>
                <a:lnTo>
                  <a:pt x="1820" y="59"/>
                </a:lnTo>
                <a:lnTo>
                  <a:pt x="1689" y="65"/>
                </a:lnTo>
                <a:lnTo>
                  <a:pt x="1689" y="65"/>
                </a:lnTo>
                <a:lnTo>
                  <a:pt x="1424" y="78"/>
                </a:lnTo>
                <a:lnTo>
                  <a:pt x="1424" y="78"/>
                </a:lnTo>
                <a:lnTo>
                  <a:pt x="1158" y="89"/>
                </a:lnTo>
                <a:lnTo>
                  <a:pt x="1158" y="89"/>
                </a:lnTo>
                <a:lnTo>
                  <a:pt x="1027" y="94"/>
                </a:lnTo>
                <a:lnTo>
                  <a:pt x="1027" y="94"/>
                </a:lnTo>
                <a:lnTo>
                  <a:pt x="900" y="98"/>
                </a:lnTo>
                <a:lnTo>
                  <a:pt x="900" y="98"/>
                </a:lnTo>
                <a:lnTo>
                  <a:pt x="776" y="98"/>
                </a:lnTo>
                <a:lnTo>
                  <a:pt x="658" y="98"/>
                </a:lnTo>
                <a:lnTo>
                  <a:pt x="658" y="98"/>
                </a:lnTo>
                <a:lnTo>
                  <a:pt x="546" y="95"/>
                </a:lnTo>
                <a:lnTo>
                  <a:pt x="546" y="95"/>
                </a:lnTo>
                <a:lnTo>
                  <a:pt x="440" y="89"/>
                </a:lnTo>
                <a:lnTo>
                  <a:pt x="440" y="89"/>
                </a:lnTo>
                <a:lnTo>
                  <a:pt x="392" y="85"/>
                </a:lnTo>
                <a:lnTo>
                  <a:pt x="345" y="81"/>
                </a:lnTo>
                <a:lnTo>
                  <a:pt x="345" y="81"/>
                </a:lnTo>
                <a:lnTo>
                  <a:pt x="301" y="77"/>
                </a:lnTo>
                <a:lnTo>
                  <a:pt x="301" y="77"/>
                </a:lnTo>
                <a:lnTo>
                  <a:pt x="258" y="72"/>
                </a:lnTo>
                <a:lnTo>
                  <a:pt x="258" y="72"/>
                </a:lnTo>
                <a:lnTo>
                  <a:pt x="220" y="67"/>
                </a:lnTo>
                <a:lnTo>
                  <a:pt x="183" y="61"/>
                </a:lnTo>
                <a:lnTo>
                  <a:pt x="119" y="48"/>
                </a:lnTo>
                <a:lnTo>
                  <a:pt x="119" y="48"/>
                </a:lnTo>
                <a:lnTo>
                  <a:pt x="91" y="42"/>
                </a:lnTo>
                <a:lnTo>
                  <a:pt x="67" y="37"/>
                </a:lnTo>
                <a:lnTo>
                  <a:pt x="30" y="27"/>
                </a:lnTo>
                <a:lnTo>
                  <a:pt x="30" y="27"/>
                </a:lnTo>
                <a:lnTo>
                  <a:pt x="0" y="17"/>
                </a:lnTo>
                <a:lnTo>
                  <a:pt x="0" y="17"/>
                </a:lnTo>
                <a:lnTo>
                  <a:pt x="32" y="22"/>
                </a:lnTo>
                <a:lnTo>
                  <a:pt x="32" y="22"/>
                </a:lnTo>
                <a:lnTo>
                  <a:pt x="69" y="30"/>
                </a:lnTo>
                <a:lnTo>
                  <a:pt x="121" y="37"/>
                </a:lnTo>
                <a:lnTo>
                  <a:pt x="121" y="37"/>
                </a:lnTo>
                <a:lnTo>
                  <a:pt x="185" y="42"/>
                </a:lnTo>
                <a:lnTo>
                  <a:pt x="261" y="48"/>
                </a:lnTo>
                <a:lnTo>
                  <a:pt x="261" y="48"/>
                </a:lnTo>
                <a:lnTo>
                  <a:pt x="302" y="49"/>
                </a:lnTo>
                <a:lnTo>
                  <a:pt x="302" y="49"/>
                </a:lnTo>
                <a:lnTo>
                  <a:pt x="346" y="51"/>
                </a:lnTo>
                <a:lnTo>
                  <a:pt x="346" y="51"/>
                </a:lnTo>
                <a:lnTo>
                  <a:pt x="442" y="52"/>
                </a:lnTo>
                <a:lnTo>
                  <a:pt x="442" y="52"/>
                </a:lnTo>
                <a:lnTo>
                  <a:pt x="546" y="52"/>
                </a:lnTo>
                <a:lnTo>
                  <a:pt x="546" y="52"/>
                </a:lnTo>
                <a:lnTo>
                  <a:pt x="658" y="51"/>
                </a:lnTo>
                <a:lnTo>
                  <a:pt x="658" y="51"/>
                </a:lnTo>
                <a:lnTo>
                  <a:pt x="775" y="47"/>
                </a:lnTo>
                <a:lnTo>
                  <a:pt x="897" y="42"/>
                </a:lnTo>
                <a:lnTo>
                  <a:pt x="897" y="42"/>
                </a:lnTo>
                <a:lnTo>
                  <a:pt x="1025" y="35"/>
                </a:lnTo>
                <a:lnTo>
                  <a:pt x="1025" y="35"/>
                </a:lnTo>
                <a:lnTo>
                  <a:pt x="1155" y="30"/>
                </a:lnTo>
                <a:lnTo>
                  <a:pt x="1155" y="30"/>
                </a:lnTo>
                <a:lnTo>
                  <a:pt x="1421" y="15"/>
                </a:lnTo>
                <a:lnTo>
                  <a:pt x="1421" y="15"/>
                </a:lnTo>
                <a:lnTo>
                  <a:pt x="1555" y="10"/>
                </a:lnTo>
                <a:lnTo>
                  <a:pt x="1555" y="10"/>
                </a:lnTo>
                <a:lnTo>
                  <a:pt x="1687" y="5"/>
                </a:lnTo>
                <a:lnTo>
                  <a:pt x="1687" y="5"/>
                </a:lnTo>
                <a:lnTo>
                  <a:pt x="1818" y="1"/>
                </a:lnTo>
                <a:lnTo>
                  <a:pt x="1818" y="1"/>
                </a:lnTo>
                <a:lnTo>
                  <a:pt x="1882" y="1"/>
                </a:lnTo>
                <a:lnTo>
                  <a:pt x="1882" y="1"/>
                </a:lnTo>
                <a:lnTo>
                  <a:pt x="1945" y="0"/>
                </a:lnTo>
                <a:lnTo>
                  <a:pt x="1945" y="0"/>
                </a:lnTo>
                <a:lnTo>
                  <a:pt x="2069" y="0"/>
                </a:lnTo>
                <a:lnTo>
                  <a:pt x="2069" y="0"/>
                </a:lnTo>
                <a:lnTo>
                  <a:pt x="2129" y="1"/>
                </a:lnTo>
                <a:lnTo>
                  <a:pt x="2129" y="1"/>
                </a:lnTo>
                <a:lnTo>
                  <a:pt x="2187" y="1"/>
                </a:lnTo>
                <a:lnTo>
                  <a:pt x="2187" y="1"/>
                </a:lnTo>
                <a:lnTo>
                  <a:pt x="2299" y="5"/>
                </a:lnTo>
                <a:lnTo>
                  <a:pt x="2299" y="5"/>
                </a:lnTo>
                <a:lnTo>
                  <a:pt x="2403" y="10"/>
                </a:lnTo>
                <a:lnTo>
                  <a:pt x="2403" y="10"/>
                </a:lnTo>
                <a:lnTo>
                  <a:pt x="2500" y="17"/>
                </a:lnTo>
                <a:lnTo>
                  <a:pt x="2585" y="24"/>
                </a:lnTo>
                <a:lnTo>
                  <a:pt x="2585" y="24"/>
                </a:lnTo>
                <a:lnTo>
                  <a:pt x="2662" y="32"/>
                </a:lnTo>
                <a:lnTo>
                  <a:pt x="2726" y="41"/>
                </a:lnTo>
                <a:lnTo>
                  <a:pt x="2726" y="41"/>
                </a:lnTo>
                <a:lnTo>
                  <a:pt x="2778" y="49"/>
                </a:lnTo>
                <a:lnTo>
                  <a:pt x="2816" y="58"/>
                </a:lnTo>
                <a:lnTo>
                  <a:pt x="2816" y="58"/>
                </a:lnTo>
                <a:lnTo>
                  <a:pt x="2839" y="64"/>
                </a:lnTo>
                <a:lnTo>
                  <a:pt x="2839" y="64"/>
                </a:lnTo>
                <a:lnTo>
                  <a:pt x="2847" y="65"/>
                </a:lnTo>
                <a:lnTo>
                  <a:pt x="2847" y="65"/>
                </a:lnTo>
                <a:close/>
              </a:path>
            </a:pathLst>
          </a:custGeom>
          <a:solidFill>
            <a:srgbClr val="D3E9D5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24" name="AutoShape 100"/>
          <p:cNvSpPr>
            <a:spLocks noChangeAspect="1" noChangeArrowheads="1" noTextEdit="1"/>
          </p:cNvSpPr>
          <p:nvPr/>
        </p:nvSpPr>
        <p:spPr bwMode="auto">
          <a:xfrm>
            <a:off x="-895349" y="-230188"/>
            <a:ext cx="11803063" cy="800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ja-JP" altLang="en-US" sz="1100"/>
          </a:p>
        </p:txBody>
      </p:sp>
      <p:sp>
        <p:nvSpPr>
          <p:cNvPr id="1126" name="Freeform 102"/>
          <p:cNvSpPr>
            <a:spLocks noEditPoints="1"/>
          </p:cNvSpPr>
          <p:nvPr/>
        </p:nvSpPr>
        <p:spPr bwMode="auto">
          <a:xfrm>
            <a:off x="-7937" y="14288"/>
            <a:ext cx="10915650" cy="7764463"/>
          </a:xfrm>
          <a:custGeom>
            <a:avLst/>
            <a:gdLst/>
            <a:ahLst/>
            <a:cxnLst>
              <a:cxn ang="0">
                <a:pos x="6648" y="228"/>
              </a:cxn>
              <a:cxn ang="0">
                <a:pos x="6648" y="4663"/>
              </a:cxn>
              <a:cxn ang="0">
                <a:pos x="228" y="4663"/>
              </a:cxn>
              <a:cxn ang="0">
                <a:pos x="228" y="228"/>
              </a:cxn>
              <a:cxn ang="0">
                <a:pos x="6648" y="228"/>
              </a:cxn>
              <a:cxn ang="0">
                <a:pos x="6876" y="0"/>
              </a:cxn>
              <a:cxn ang="0">
                <a:pos x="0" y="0"/>
              </a:cxn>
              <a:cxn ang="0">
                <a:pos x="0" y="4891"/>
              </a:cxn>
              <a:cxn ang="0">
                <a:pos x="6876" y="4891"/>
              </a:cxn>
              <a:cxn ang="0">
                <a:pos x="6876" y="0"/>
              </a:cxn>
              <a:cxn ang="0">
                <a:pos x="6876" y="0"/>
              </a:cxn>
            </a:cxnLst>
            <a:rect l="0" t="0" r="r" b="b"/>
            <a:pathLst>
              <a:path w="6876" h="4891">
                <a:moveTo>
                  <a:pt x="6648" y="228"/>
                </a:moveTo>
                <a:lnTo>
                  <a:pt x="6648" y="4663"/>
                </a:lnTo>
                <a:lnTo>
                  <a:pt x="228" y="4663"/>
                </a:lnTo>
                <a:lnTo>
                  <a:pt x="228" y="228"/>
                </a:lnTo>
                <a:lnTo>
                  <a:pt x="6648" y="228"/>
                </a:lnTo>
                <a:close/>
                <a:moveTo>
                  <a:pt x="6876" y="0"/>
                </a:moveTo>
                <a:lnTo>
                  <a:pt x="0" y="0"/>
                </a:lnTo>
                <a:lnTo>
                  <a:pt x="0" y="4891"/>
                </a:lnTo>
                <a:lnTo>
                  <a:pt x="6876" y="4891"/>
                </a:lnTo>
                <a:lnTo>
                  <a:pt x="6876" y="0"/>
                </a:lnTo>
                <a:lnTo>
                  <a:pt x="6876" y="0"/>
                </a:lnTo>
                <a:close/>
              </a:path>
            </a:pathLst>
          </a:custGeom>
          <a:pattFill prst="smGrid">
            <a:fgClr>
              <a:srgbClr val="00B050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1127" name="Rectangle 103"/>
          <p:cNvSpPr>
            <a:spLocks noChangeArrowheads="1"/>
          </p:cNvSpPr>
          <p:nvPr/>
        </p:nvSpPr>
        <p:spPr bwMode="auto">
          <a:xfrm>
            <a:off x="354013" y="376238"/>
            <a:ext cx="10191750" cy="70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-7937" y="14288"/>
            <a:ext cx="10915650" cy="7764463"/>
          </a:xfrm>
          <a:custGeom>
            <a:avLst/>
            <a:gdLst/>
            <a:ahLst/>
            <a:cxnLst>
              <a:cxn ang="0">
                <a:pos x="6876" y="0"/>
              </a:cxn>
              <a:cxn ang="0">
                <a:pos x="0" y="0"/>
              </a:cxn>
              <a:cxn ang="0">
                <a:pos x="0" y="4891"/>
              </a:cxn>
              <a:cxn ang="0">
                <a:pos x="6876" y="4891"/>
              </a:cxn>
              <a:cxn ang="0">
                <a:pos x="6876" y="0"/>
              </a:cxn>
              <a:cxn ang="0">
                <a:pos x="6876" y="0"/>
              </a:cxn>
            </a:cxnLst>
            <a:rect l="0" t="0" r="r" b="b"/>
            <a:pathLst>
              <a:path w="6876" h="4891">
                <a:moveTo>
                  <a:pt x="6876" y="0"/>
                </a:moveTo>
                <a:lnTo>
                  <a:pt x="0" y="0"/>
                </a:lnTo>
                <a:lnTo>
                  <a:pt x="0" y="4891"/>
                </a:lnTo>
                <a:lnTo>
                  <a:pt x="6876" y="4891"/>
                </a:lnTo>
                <a:lnTo>
                  <a:pt x="6876" y="0"/>
                </a:lnTo>
                <a:lnTo>
                  <a:pt x="6876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37" name="Rectangle 113"/>
          <p:cNvSpPr>
            <a:spLocks noChangeArrowheads="1"/>
          </p:cNvSpPr>
          <p:nvPr/>
        </p:nvSpPr>
        <p:spPr bwMode="auto">
          <a:xfrm>
            <a:off x="3629026" y="5432425"/>
            <a:ext cx="20518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>
                <a:solidFill>
                  <a:srgbClr val="000000"/>
                </a:solidFill>
                <a:latin typeface="Osaka" charset="-128"/>
                <a:ea typeface="Osaka" charset="-128"/>
                <a:cs typeface="ＭＳ Ｐゴシック" pitchFamily="50" charset="-128"/>
              </a:rPr>
              <a:t>特徴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38" name="Rectangle 114"/>
          <p:cNvSpPr>
            <a:spLocks noChangeArrowheads="1"/>
          </p:cNvSpPr>
          <p:nvPr/>
        </p:nvSpPr>
        <p:spPr bwMode="auto">
          <a:xfrm>
            <a:off x="3629026" y="5568951"/>
            <a:ext cx="1641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ルピナス舘の入居者に対する入浴、</a:t>
            </a:r>
            <a:endParaRPr lang="en-US" altLang="ja-JP" sz="8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排泄、食事、洗濯、清掃、</a:t>
            </a:r>
            <a:r>
              <a:rPr lang="ja-JP" altLang="en-US" sz="800" dirty="0" err="1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べッ</a:t>
            </a:r>
            <a:r>
              <a:rPr lang="ja-JP" altLang="en-US" sz="8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ト</a:t>
            </a:r>
            <a:endParaRPr lang="en-US" altLang="ja-JP" sz="8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メイクなどの介護業務全般</a:t>
            </a:r>
            <a:endParaRPr lang="ja-JP" altLang="ja-JP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40" name="Rectangle 116"/>
          <p:cNvSpPr>
            <a:spLocks noChangeArrowheads="1"/>
          </p:cNvSpPr>
          <p:nvPr/>
        </p:nvSpPr>
        <p:spPr bwMode="auto">
          <a:xfrm>
            <a:off x="4022726" y="6373812"/>
            <a:ext cx="20518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>
                <a:solidFill>
                  <a:srgbClr val="000000"/>
                </a:solidFill>
                <a:latin typeface="Osaka" charset="-128"/>
                <a:ea typeface="Osaka" charset="-128"/>
                <a:cs typeface="ＭＳ Ｐゴシック" pitchFamily="50" charset="-128"/>
              </a:rPr>
              <a:t>特徴</a:t>
            </a:r>
            <a:endParaRPr lang="ja-JP" altLang="en-US" sz="180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41" name="Rectangle 117"/>
          <p:cNvSpPr>
            <a:spLocks noChangeArrowheads="1"/>
          </p:cNvSpPr>
          <p:nvPr/>
        </p:nvSpPr>
        <p:spPr bwMode="auto">
          <a:xfrm>
            <a:off x="4022725" y="6508751"/>
            <a:ext cx="10259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ルピナス舘の入居者に</a:t>
            </a:r>
            <a:endParaRPr lang="en-US" altLang="ja-JP" sz="8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対するケアマネージメ</a:t>
            </a:r>
            <a:endParaRPr lang="en-US" altLang="ja-JP" sz="8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ントや生活相談</a:t>
            </a:r>
            <a:endParaRPr lang="ja-JP" altLang="ja-JP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450851" y="5954712"/>
            <a:ext cx="20518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>
                <a:solidFill>
                  <a:srgbClr val="000000"/>
                </a:solidFill>
                <a:latin typeface="Osaka" charset="-128"/>
                <a:ea typeface="Osaka" charset="-128"/>
                <a:cs typeface="ＭＳ Ｐゴシック" pitchFamily="50" charset="-128"/>
              </a:rPr>
              <a:t>特徴</a:t>
            </a:r>
            <a:endParaRPr lang="ja-JP" altLang="en-US" sz="180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45" name="Rectangle 121"/>
          <p:cNvSpPr>
            <a:spLocks noChangeArrowheads="1"/>
          </p:cNvSpPr>
          <p:nvPr/>
        </p:nvSpPr>
        <p:spPr bwMode="auto">
          <a:xfrm>
            <a:off x="450850" y="6091237"/>
            <a:ext cx="102592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ルピナス舘の入居者に</a:t>
            </a:r>
            <a:endParaRPr lang="en-US" altLang="ja-JP" sz="8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対する健康状態の観察</a:t>
            </a:r>
            <a:endParaRPr lang="en-US" altLang="ja-JP" sz="8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や医療行為など看護業</a:t>
            </a:r>
            <a:endParaRPr lang="en-US" altLang="ja-JP" sz="8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務全般</a:t>
            </a:r>
            <a:endParaRPr lang="ja-JP" altLang="ja-JP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62" name="Rectangle 138"/>
          <p:cNvSpPr>
            <a:spLocks noChangeArrowheads="1"/>
          </p:cNvSpPr>
          <p:nvPr/>
        </p:nvSpPr>
        <p:spPr bwMode="auto">
          <a:xfrm>
            <a:off x="546100" y="4743450"/>
            <a:ext cx="46355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Osaka" charset="-128"/>
                <a:ea typeface="Osaka" charset="-128"/>
                <a:cs typeface="ＭＳ Ｐゴシック" pitchFamily="50" charset="-128"/>
              </a:rPr>
              <a:t>　ルピナス舘では、サービス付き高齢者向け住宅高齢者生活支援施設を併設して、看護師・介護福祉士がケアを提供いたします。終身にわたり尊厳のある暮らしを支え、住み慣れた地域の中で、安心して最期まで療養・生活を続けられる、看取りを含めたそのサービスを提供いたします。</a:t>
            </a:r>
            <a:endParaRPr lang="ja-JP" altLang="en-US" sz="9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1181" name="Picture 1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74" y="-13957"/>
            <a:ext cx="5476874" cy="410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2" name="Rectangle 158"/>
          <p:cNvSpPr>
            <a:spLocks noChangeArrowheads="1"/>
          </p:cNvSpPr>
          <p:nvPr/>
        </p:nvSpPr>
        <p:spPr bwMode="auto">
          <a:xfrm>
            <a:off x="3635836" y="2020572"/>
            <a:ext cx="813927" cy="21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ごあいさつ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83" name="Rectangle 159"/>
          <p:cNvSpPr>
            <a:spLocks noChangeArrowheads="1"/>
          </p:cNvSpPr>
          <p:nvPr/>
        </p:nvSpPr>
        <p:spPr bwMode="auto">
          <a:xfrm>
            <a:off x="3070225" y="2283782"/>
            <a:ext cx="203676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chemeClr val="bg1"/>
                </a:solidFill>
                <a:latin typeface="Osaka" charset="-128"/>
                <a:ea typeface="Osaka" charset="-128"/>
                <a:cs typeface="ＭＳ Ｐゴシック" pitchFamily="50" charset="-128"/>
              </a:rPr>
              <a:t>　</a:t>
            </a:r>
            <a:r>
              <a:rPr lang="ja-JP" altLang="en-US" sz="900" b="1" dirty="0">
                <a:solidFill>
                  <a:schemeClr val="bg1"/>
                </a:solidFill>
                <a:latin typeface="Osaka" charset="-128"/>
                <a:ea typeface="Osaka" charset="-128"/>
                <a:cs typeface="ＭＳ Ｐゴシック" pitchFamily="50" charset="-128"/>
              </a:rPr>
              <a:t>旧野深小学校を、浦河町初の、サービス付き高齢者向け住宅に改修しました。</a:t>
            </a:r>
            <a:endParaRPr lang="en-US" altLang="ja-JP" sz="900" b="1" dirty="0">
              <a:solidFill>
                <a:schemeClr val="bg1"/>
              </a:solidFill>
              <a:latin typeface="Osaka" charset="-128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b="1" dirty="0">
                <a:solidFill>
                  <a:srgbClr val="FFFFFF"/>
                </a:solidFill>
                <a:latin typeface="Osaka" charset="-128"/>
                <a:ea typeface="Osaka" charset="-128"/>
                <a:cs typeface="ＭＳ Ｐゴシック" pitchFamily="50" charset="-128"/>
              </a:rPr>
              <a:t>　利用者皆様の「介護が必要になっても、住み慣れた自宅や地域中で、家族や親しい人たちと自分らしい人生を送りたい」という思いやりや願いを尊重し、在宅で暮らし続けていただけるように、丁寧なご支援をさせていただきます。</a:t>
            </a:r>
            <a:endParaRPr lang="ja-JP" altLang="ja-JP" sz="900" b="1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01" name="Rectangle 177"/>
          <p:cNvSpPr>
            <a:spLocks noChangeArrowheads="1"/>
          </p:cNvSpPr>
          <p:nvPr/>
        </p:nvSpPr>
        <p:spPr bwMode="auto">
          <a:xfrm>
            <a:off x="3751897" y="3679493"/>
            <a:ext cx="12695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b="1" dirty="0">
                <a:solidFill>
                  <a:srgbClr val="FFFFFF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㈱</a:t>
            </a:r>
            <a:r>
              <a:rPr lang="ja-JP" altLang="en-US" sz="900" b="1" dirty="0" err="1">
                <a:solidFill>
                  <a:srgbClr val="FFFFFF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看るの</a:t>
            </a:r>
            <a:r>
              <a:rPr lang="ja-JP" altLang="en-US" sz="900" b="1" dirty="0">
                <a:solidFill>
                  <a:srgbClr val="FFFFFF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会</a:t>
            </a:r>
            <a:endParaRPr lang="en-US" altLang="ja-JP" sz="900" b="1" dirty="0">
              <a:solidFill>
                <a:srgbClr val="FFFFFF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b="1" dirty="0">
                <a:solidFill>
                  <a:srgbClr val="FFFFFF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代表取締役　飛山小夜美</a:t>
            </a:r>
            <a:endParaRPr lang="ja-JP" altLang="en-US" sz="1800" b="1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31" name="Rectangle 207"/>
          <p:cNvSpPr>
            <a:spLocks noChangeArrowheads="1"/>
          </p:cNvSpPr>
          <p:nvPr/>
        </p:nvSpPr>
        <p:spPr bwMode="auto">
          <a:xfrm>
            <a:off x="675062" y="4298566"/>
            <a:ext cx="287418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3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サービス付き高齢者向け住宅　ルピナス舘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33" name="Freeform 209"/>
          <p:cNvSpPr>
            <a:spLocks/>
          </p:cNvSpPr>
          <p:nvPr/>
        </p:nvSpPr>
        <p:spPr bwMode="auto">
          <a:xfrm>
            <a:off x="466726" y="4502151"/>
            <a:ext cx="4519613" cy="112713"/>
          </a:xfrm>
          <a:custGeom>
            <a:avLst/>
            <a:gdLst/>
            <a:ahLst/>
            <a:cxnLst>
              <a:cxn ang="0">
                <a:pos x="2847" y="51"/>
              </a:cxn>
              <a:cxn ang="0">
                <a:pos x="2815" y="47"/>
              </a:cxn>
              <a:cxn ang="0">
                <a:pos x="2725" y="35"/>
              </a:cxn>
              <a:cxn ang="0">
                <a:pos x="2661" y="31"/>
              </a:cxn>
              <a:cxn ang="0">
                <a:pos x="2585" y="27"/>
              </a:cxn>
              <a:cxn ang="0">
                <a:pos x="2403" y="21"/>
              </a:cxn>
              <a:cxn ang="0">
                <a:pos x="2298" y="21"/>
              </a:cxn>
              <a:cxn ang="0">
                <a:pos x="2187" y="21"/>
              </a:cxn>
              <a:cxn ang="0">
                <a:pos x="2129" y="23"/>
              </a:cxn>
              <a:cxn ang="0">
                <a:pos x="2069" y="24"/>
              </a:cxn>
              <a:cxn ang="0">
                <a:pos x="1946" y="27"/>
              </a:cxn>
              <a:cxn ang="0">
                <a:pos x="1882" y="28"/>
              </a:cxn>
              <a:cxn ang="0">
                <a:pos x="1818" y="30"/>
              </a:cxn>
              <a:cxn ang="0">
                <a:pos x="1689" y="34"/>
              </a:cxn>
              <a:cxn ang="0">
                <a:pos x="1422" y="47"/>
              </a:cxn>
              <a:cxn ang="0">
                <a:pos x="1156" y="60"/>
              </a:cxn>
              <a:cxn ang="0">
                <a:pos x="899" y="68"/>
              </a:cxn>
              <a:cxn ang="0">
                <a:pos x="776" y="70"/>
              </a:cxn>
              <a:cxn ang="0">
                <a:pos x="658" y="71"/>
              </a:cxn>
              <a:cxn ang="0">
                <a:pos x="442" y="65"/>
              </a:cxn>
              <a:cxn ang="0">
                <a:pos x="345" y="60"/>
              </a:cxn>
              <a:cxn ang="0">
                <a:pos x="259" y="51"/>
              </a:cxn>
              <a:cxn ang="0">
                <a:pos x="119" y="31"/>
              </a:cxn>
              <a:cxn ang="0">
                <a:pos x="91" y="26"/>
              </a:cxn>
              <a:cxn ang="0">
                <a:pos x="30" y="11"/>
              </a:cxn>
              <a:cxn ang="0">
                <a:pos x="0" y="3"/>
              </a:cxn>
              <a:cxn ang="0">
                <a:pos x="32" y="10"/>
              </a:cxn>
              <a:cxn ang="0">
                <a:pos x="69" y="17"/>
              </a:cxn>
              <a:cxn ang="0">
                <a:pos x="120" y="26"/>
              </a:cxn>
              <a:cxn ang="0">
                <a:pos x="259" y="41"/>
              </a:cxn>
              <a:cxn ang="0">
                <a:pos x="346" y="45"/>
              </a:cxn>
              <a:cxn ang="0">
                <a:pos x="442" y="48"/>
              </a:cxn>
              <a:cxn ang="0">
                <a:pos x="658" y="50"/>
              </a:cxn>
              <a:cxn ang="0">
                <a:pos x="775" y="47"/>
              </a:cxn>
              <a:cxn ang="0">
                <a:pos x="899" y="43"/>
              </a:cxn>
              <a:cxn ang="0">
                <a:pos x="1156" y="31"/>
              </a:cxn>
              <a:cxn ang="0">
                <a:pos x="1421" y="18"/>
              </a:cxn>
              <a:cxn ang="0">
                <a:pos x="1687" y="7"/>
              </a:cxn>
              <a:cxn ang="0">
                <a:pos x="1818" y="4"/>
              </a:cxn>
              <a:cxn ang="0">
                <a:pos x="1882" y="3"/>
              </a:cxn>
              <a:cxn ang="0">
                <a:pos x="1945" y="1"/>
              </a:cxn>
              <a:cxn ang="0">
                <a:pos x="2069" y="0"/>
              </a:cxn>
              <a:cxn ang="0">
                <a:pos x="2129" y="0"/>
              </a:cxn>
              <a:cxn ang="0">
                <a:pos x="2187" y="0"/>
              </a:cxn>
              <a:cxn ang="0">
                <a:pos x="2299" y="3"/>
              </a:cxn>
              <a:cxn ang="0">
                <a:pos x="2403" y="6"/>
              </a:cxn>
              <a:cxn ang="0">
                <a:pos x="2585" y="17"/>
              </a:cxn>
              <a:cxn ang="0">
                <a:pos x="2661" y="23"/>
              </a:cxn>
              <a:cxn ang="0">
                <a:pos x="2726" y="30"/>
              </a:cxn>
              <a:cxn ang="0">
                <a:pos x="2816" y="44"/>
              </a:cxn>
              <a:cxn ang="0">
                <a:pos x="2847" y="51"/>
              </a:cxn>
            </a:cxnLst>
            <a:rect l="0" t="0" r="r" b="b"/>
            <a:pathLst>
              <a:path w="2847" h="71">
                <a:moveTo>
                  <a:pt x="2847" y="51"/>
                </a:moveTo>
                <a:lnTo>
                  <a:pt x="2847" y="51"/>
                </a:lnTo>
                <a:lnTo>
                  <a:pt x="2815" y="47"/>
                </a:lnTo>
                <a:lnTo>
                  <a:pt x="2815" y="47"/>
                </a:lnTo>
                <a:lnTo>
                  <a:pt x="2778" y="41"/>
                </a:lnTo>
                <a:lnTo>
                  <a:pt x="2725" y="35"/>
                </a:lnTo>
                <a:lnTo>
                  <a:pt x="2725" y="35"/>
                </a:lnTo>
                <a:lnTo>
                  <a:pt x="2661" y="31"/>
                </a:lnTo>
                <a:lnTo>
                  <a:pt x="2585" y="27"/>
                </a:lnTo>
                <a:lnTo>
                  <a:pt x="2585" y="27"/>
                </a:lnTo>
                <a:lnTo>
                  <a:pt x="2499" y="24"/>
                </a:lnTo>
                <a:lnTo>
                  <a:pt x="2403" y="21"/>
                </a:lnTo>
                <a:lnTo>
                  <a:pt x="2403" y="21"/>
                </a:lnTo>
                <a:lnTo>
                  <a:pt x="2298" y="21"/>
                </a:lnTo>
                <a:lnTo>
                  <a:pt x="2187" y="21"/>
                </a:lnTo>
                <a:lnTo>
                  <a:pt x="2187" y="21"/>
                </a:lnTo>
                <a:lnTo>
                  <a:pt x="2129" y="23"/>
                </a:lnTo>
                <a:lnTo>
                  <a:pt x="2129" y="23"/>
                </a:lnTo>
                <a:lnTo>
                  <a:pt x="2069" y="24"/>
                </a:lnTo>
                <a:lnTo>
                  <a:pt x="2069" y="24"/>
                </a:lnTo>
                <a:lnTo>
                  <a:pt x="1946" y="27"/>
                </a:lnTo>
                <a:lnTo>
                  <a:pt x="1946" y="27"/>
                </a:lnTo>
                <a:lnTo>
                  <a:pt x="1882" y="28"/>
                </a:lnTo>
                <a:lnTo>
                  <a:pt x="1882" y="28"/>
                </a:lnTo>
                <a:lnTo>
                  <a:pt x="1818" y="30"/>
                </a:lnTo>
                <a:lnTo>
                  <a:pt x="1818" y="30"/>
                </a:lnTo>
                <a:lnTo>
                  <a:pt x="1689" y="34"/>
                </a:lnTo>
                <a:lnTo>
                  <a:pt x="1689" y="34"/>
                </a:lnTo>
                <a:lnTo>
                  <a:pt x="1422" y="47"/>
                </a:lnTo>
                <a:lnTo>
                  <a:pt x="1422" y="47"/>
                </a:lnTo>
                <a:lnTo>
                  <a:pt x="1156" y="60"/>
                </a:lnTo>
                <a:lnTo>
                  <a:pt x="1156" y="60"/>
                </a:lnTo>
                <a:lnTo>
                  <a:pt x="1027" y="64"/>
                </a:lnTo>
                <a:lnTo>
                  <a:pt x="899" y="68"/>
                </a:lnTo>
                <a:lnTo>
                  <a:pt x="899" y="68"/>
                </a:lnTo>
                <a:lnTo>
                  <a:pt x="776" y="70"/>
                </a:lnTo>
                <a:lnTo>
                  <a:pt x="658" y="71"/>
                </a:lnTo>
                <a:lnTo>
                  <a:pt x="658" y="71"/>
                </a:lnTo>
                <a:lnTo>
                  <a:pt x="546" y="70"/>
                </a:lnTo>
                <a:lnTo>
                  <a:pt x="442" y="65"/>
                </a:lnTo>
                <a:lnTo>
                  <a:pt x="442" y="65"/>
                </a:lnTo>
                <a:lnTo>
                  <a:pt x="345" y="60"/>
                </a:lnTo>
                <a:lnTo>
                  <a:pt x="259" y="51"/>
                </a:lnTo>
                <a:lnTo>
                  <a:pt x="259" y="51"/>
                </a:lnTo>
                <a:lnTo>
                  <a:pt x="183" y="41"/>
                </a:lnTo>
                <a:lnTo>
                  <a:pt x="119" y="31"/>
                </a:lnTo>
                <a:lnTo>
                  <a:pt x="119" y="31"/>
                </a:lnTo>
                <a:lnTo>
                  <a:pt x="91" y="26"/>
                </a:lnTo>
                <a:lnTo>
                  <a:pt x="69" y="21"/>
                </a:lnTo>
                <a:lnTo>
                  <a:pt x="30" y="11"/>
                </a:lnTo>
                <a:lnTo>
                  <a:pt x="30" y="11"/>
                </a:lnTo>
                <a:lnTo>
                  <a:pt x="0" y="3"/>
                </a:lnTo>
                <a:lnTo>
                  <a:pt x="0" y="3"/>
                </a:lnTo>
                <a:lnTo>
                  <a:pt x="32" y="10"/>
                </a:lnTo>
                <a:lnTo>
                  <a:pt x="32" y="10"/>
                </a:lnTo>
                <a:lnTo>
                  <a:pt x="69" y="17"/>
                </a:lnTo>
                <a:lnTo>
                  <a:pt x="120" y="26"/>
                </a:lnTo>
                <a:lnTo>
                  <a:pt x="120" y="26"/>
                </a:lnTo>
                <a:lnTo>
                  <a:pt x="184" y="34"/>
                </a:lnTo>
                <a:lnTo>
                  <a:pt x="259" y="41"/>
                </a:lnTo>
                <a:lnTo>
                  <a:pt x="259" y="41"/>
                </a:lnTo>
                <a:lnTo>
                  <a:pt x="346" y="45"/>
                </a:lnTo>
                <a:lnTo>
                  <a:pt x="442" y="48"/>
                </a:lnTo>
                <a:lnTo>
                  <a:pt x="442" y="48"/>
                </a:lnTo>
                <a:lnTo>
                  <a:pt x="546" y="50"/>
                </a:lnTo>
                <a:lnTo>
                  <a:pt x="658" y="50"/>
                </a:lnTo>
                <a:lnTo>
                  <a:pt x="658" y="50"/>
                </a:lnTo>
                <a:lnTo>
                  <a:pt x="775" y="47"/>
                </a:lnTo>
                <a:lnTo>
                  <a:pt x="899" y="43"/>
                </a:lnTo>
                <a:lnTo>
                  <a:pt x="899" y="43"/>
                </a:lnTo>
                <a:lnTo>
                  <a:pt x="1025" y="38"/>
                </a:lnTo>
                <a:lnTo>
                  <a:pt x="1156" y="31"/>
                </a:lnTo>
                <a:lnTo>
                  <a:pt x="1156" y="31"/>
                </a:lnTo>
                <a:lnTo>
                  <a:pt x="1421" y="18"/>
                </a:lnTo>
                <a:lnTo>
                  <a:pt x="1421" y="18"/>
                </a:lnTo>
                <a:lnTo>
                  <a:pt x="1687" y="7"/>
                </a:lnTo>
                <a:lnTo>
                  <a:pt x="1687" y="7"/>
                </a:lnTo>
                <a:lnTo>
                  <a:pt x="1818" y="4"/>
                </a:lnTo>
                <a:lnTo>
                  <a:pt x="1818" y="4"/>
                </a:lnTo>
                <a:lnTo>
                  <a:pt x="1882" y="3"/>
                </a:lnTo>
                <a:lnTo>
                  <a:pt x="1882" y="3"/>
                </a:lnTo>
                <a:lnTo>
                  <a:pt x="1945" y="1"/>
                </a:lnTo>
                <a:lnTo>
                  <a:pt x="1945" y="1"/>
                </a:lnTo>
                <a:lnTo>
                  <a:pt x="2069" y="0"/>
                </a:lnTo>
                <a:lnTo>
                  <a:pt x="2069" y="0"/>
                </a:lnTo>
                <a:lnTo>
                  <a:pt x="2129" y="0"/>
                </a:lnTo>
                <a:lnTo>
                  <a:pt x="2129" y="0"/>
                </a:lnTo>
                <a:lnTo>
                  <a:pt x="2187" y="0"/>
                </a:lnTo>
                <a:lnTo>
                  <a:pt x="2187" y="0"/>
                </a:lnTo>
                <a:lnTo>
                  <a:pt x="2299" y="3"/>
                </a:lnTo>
                <a:lnTo>
                  <a:pt x="2403" y="6"/>
                </a:lnTo>
                <a:lnTo>
                  <a:pt x="2403" y="6"/>
                </a:lnTo>
                <a:lnTo>
                  <a:pt x="2499" y="10"/>
                </a:lnTo>
                <a:lnTo>
                  <a:pt x="2585" y="17"/>
                </a:lnTo>
                <a:lnTo>
                  <a:pt x="2585" y="17"/>
                </a:lnTo>
                <a:lnTo>
                  <a:pt x="2661" y="23"/>
                </a:lnTo>
                <a:lnTo>
                  <a:pt x="2726" y="30"/>
                </a:lnTo>
                <a:lnTo>
                  <a:pt x="2726" y="30"/>
                </a:lnTo>
                <a:lnTo>
                  <a:pt x="2778" y="38"/>
                </a:lnTo>
                <a:lnTo>
                  <a:pt x="2816" y="44"/>
                </a:lnTo>
                <a:lnTo>
                  <a:pt x="2816" y="44"/>
                </a:lnTo>
                <a:lnTo>
                  <a:pt x="2847" y="51"/>
                </a:lnTo>
                <a:lnTo>
                  <a:pt x="2847" y="51"/>
                </a:lnTo>
                <a:close/>
              </a:path>
            </a:pathLst>
          </a:custGeom>
          <a:solidFill>
            <a:srgbClr val="13AE67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36" name="Rectangle 212"/>
          <p:cNvSpPr>
            <a:spLocks noChangeArrowheads="1"/>
          </p:cNvSpPr>
          <p:nvPr/>
        </p:nvSpPr>
        <p:spPr bwMode="auto">
          <a:xfrm>
            <a:off x="512763" y="581025"/>
            <a:ext cx="2210371" cy="37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あなたに寄り</a:t>
            </a:r>
            <a:r>
              <a:rPr lang="ja-JP" altLang="en-US" sz="2400" dirty="0" err="1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そい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37" name="Rectangle 213"/>
          <p:cNvSpPr>
            <a:spLocks noChangeArrowheads="1"/>
          </p:cNvSpPr>
          <p:nvPr/>
        </p:nvSpPr>
        <p:spPr bwMode="auto">
          <a:xfrm>
            <a:off x="2705100" y="581025"/>
            <a:ext cx="206332" cy="37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err="1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、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38" name="Rectangle 214"/>
          <p:cNvSpPr>
            <a:spLocks noChangeArrowheads="1"/>
          </p:cNvSpPr>
          <p:nvPr/>
        </p:nvSpPr>
        <p:spPr bwMode="auto">
          <a:xfrm>
            <a:off x="3062289" y="581025"/>
            <a:ext cx="1980100" cy="37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サポートします。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39" name="Freeform 215"/>
          <p:cNvSpPr>
            <a:spLocks/>
          </p:cNvSpPr>
          <p:nvPr/>
        </p:nvSpPr>
        <p:spPr bwMode="auto">
          <a:xfrm>
            <a:off x="919164" y="6562725"/>
            <a:ext cx="785813" cy="222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7" y="140"/>
              </a:cxn>
              <a:cxn ang="0">
                <a:pos x="495" y="140"/>
              </a:cxn>
            </a:cxnLst>
            <a:rect l="0" t="0" r="r" b="b"/>
            <a:pathLst>
              <a:path w="495" h="140">
                <a:moveTo>
                  <a:pt x="0" y="0"/>
                </a:moveTo>
                <a:lnTo>
                  <a:pt x="137" y="140"/>
                </a:lnTo>
                <a:lnTo>
                  <a:pt x="495" y="140"/>
                </a:lnTo>
              </a:path>
            </a:pathLst>
          </a:custGeom>
          <a:noFill/>
          <a:ln w="9525">
            <a:solidFill>
              <a:srgbClr val="009944"/>
            </a:solidFill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40" name="Freeform 216"/>
          <p:cNvSpPr>
            <a:spLocks/>
          </p:cNvSpPr>
          <p:nvPr/>
        </p:nvSpPr>
        <p:spPr bwMode="auto">
          <a:xfrm>
            <a:off x="3070225" y="5510213"/>
            <a:ext cx="458788" cy="112713"/>
          </a:xfrm>
          <a:custGeom>
            <a:avLst/>
            <a:gdLst/>
            <a:ahLst/>
            <a:cxnLst>
              <a:cxn ang="0">
                <a:pos x="289" y="0"/>
              </a:cxn>
              <a:cxn ang="0">
                <a:pos x="130" y="0"/>
              </a:cxn>
              <a:cxn ang="0">
                <a:pos x="0" y="71"/>
              </a:cxn>
            </a:cxnLst>
            <a:rect l="0" t="0" r="r" b="b"/>
            <a:pathLst>
              <a:path w="289" h="71">
                <a:moveTo>
                  <a:pt x="289" y="0"/>
                </a:moveTo>
                <a:lnTo>
                  <a:pt x="130" y="0"/>
                </a:lnTo>
                <a:lnTo>
                  <a:pt x="0" y="71"/>
                </a:lnTo>
              </a:path>
            </a:pathLst>
          </a:custGeom>
          <a:noFill/>
          <a:ln w="9525">
            <a:solidFill>
              <a:srgbClr val="F39800"/>
            </a:solidFill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41" name="Line 217"/>
          <p:cNvSpPr>
            <a:spLocks noChangeShapeType="1"/>
          </p:cNvSpPr>
          <p:nvPr/>
        </p:nvSpPr>
        <p:spPr bwMode="auto">
          <a:xfrm flipH="1">
            <a:off x="3427413" y="6486525"/>
            <a:ext cx="515938" cy="1588"/>
          </a:xfrm>
          <a:prstGeom prst="line">
            <a:avLst/>
          </a:prstGeom>
          <a:noFill/>
          <a:ln w="9525">
            <a:solidFill>
              <a:srgbClr val="E4007F"/>
            </a:solidFill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9" name="円/楕円 288"/>
          <p:cNvSpPr/>
          <p:nvPr/>
        </p:nvSpPr>
        <p:spPr>
          <a:xfrm>
            <a:off x="1638300" y="6105526"/>
            <a:ext cx="1095375" cy="109537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64999">
                <a:schemeClr val="accent6">
                  <a:lumMod val="20000"/>
                  <a:lumOff val="80000"/>
                </a:schemeClr>
              </a:gs>
            </a:gsLst>
            <a:lin ang="13500000" scaled="1"/>
            <a:tileRect/>
          </a:gradFill>
          <a:ln w="3175">
            <a:solidFill>
              <a:schemeClr val="accent6"/>
            </a:solidFill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ja-JP" altLang="en-US" sz="1100" dirty="0">
                <a:solidFill>
                  <a:sysClr val="windowText" lastClr="000000"/>
                </a:solidFill>
              </a:rPr>
              <a:t>訪問看護ステーション</a:t>
            </a:r>
            <a:endParaRPr lang="en-US" altLang="ja-JP" sz="1100" dirty="0">
              <a:solidFill>
                <a:sysClr val="windowText" lastClr="000000"/>
              </a:solidFill>
            </a:endParaRPr>
          </a:p>
        </p:txBody>
      </p:sp>
      <p:sp>
        <p:nvSpPr>
          <p:cNvPr id="290" name="円/楕円 289"/>
          <p:cNvSpPr/>
          <p:nvPr/>
        </p:nvSpPr>
        <p:spPr>
          <a:xfrm>
            <a:off x="2743200" y="6105526"/>
            <a:ext cx="1095375" cy="1095375"/>
          </a:xfrm>
          <a:prstGeom prst="ellipse">
            <a:avLst/>
          </a:prstGeom>
          <a:gradFill flip="none" rotWithShape="1">
            <a:gsLst>
              <a:gs pos="0">
                <a:srgbClr val="F9A5F9"/>
              </a:gs>
              <a:gs pos="64999">
                <a:srgbClr val="FCE4F7"/>
              </a:gs>
            </a:gsLst>
            <a:lin ang="13500000" scaled="1"/>
            <a:tileRect/>
          </a:gradFill>
          <a:ln w="3175">
            <a:solidFill>
              <a:srgbClr val="E85197"/>
            </a:solidFill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ja-JP" altLang="en-US" sz="1100" dirty="0">
                <a:solidFill>
                  <a:sysClr val="windowText" lastClr="000000"/>
                </a:solidFill>
              </a:rPr>
              <a:t>居宅介護支援事業所</a:t>
            </a:r>
            <a:endParaRPr lang="en-US" altLang="ja-JP" sz="1100" dirty="0">
              <a:solidFill>
                <a:sysClr val="windowText" lastClr="000000"/>
              </a:solidFill>
            </a:endParaRPr>
          </a:p>
        </p:txBody>
      </p:sp>
      <p:sp>
        <p:nvSpPr>
          <p:cNvPr id="288" name="円/楕円 287"/>
          <p:cNvSpPr/>
          <p:nvPr/>
        </p:nvSpPr>
        <p:spPr>
          <a:xfrm>
            <a:off x="2171700" y="5305426"/>
            <a:ext cx="1095375" cy="1095375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64999">
                <a:schemeClr val="accent4">
                  <a:lumMod val="20000"/>
                  <a:lumOff val="80000"/>
                </a:schemeClr>
              </a:gs>
            </a:gsLst>
            <a:lin ang="13500000" scaled="1"/>
            <a:tileRect/>
          </a:gradFill>
          <a:ln w="3175">
            <a:solidFill>
              <a:schemeClr val="accent4"/>
            </a:solidFill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ja-JP" altLang="en-US" sz="1100" dirty="0">
                <a:solidFill>
                  <a:sysClr val="windowText" lastClr="000000"/>
                </a:solidFill>
              </a:rPr>
              <a:t>訪問介護事業所</a:t>
            </a:r>
            <a:endParaRPr lang="en-US" altLang="ja-JP" sz="1100" dirty="0">
              <a:solidFill>
                <a:sysClr val="windowText" lastClr="000000"/>
              </a:solidFill>
            </a:endParaRPr>
          </a:p>
        </p:txBody>
      </p:sp>
      <p:sp>
        <p:nvSpPr>
          <p:cNvPr id="45" name="Freeform 209">
            <a:extLst>
              <a:ext uri="{FF2B5EF4-FFF2-40B4-BE49-F238E27FC236}">
                <a16:creationId xmlns:a16="http://schemas.microsoft.com/office/drawing/2014/main" id="{F4F6E8F6-09CF-4BD9-ADAD-0215458B1CB2}"/>
              </a:ext>
            </a:extLst>
          </p:cNvPr>
          <p:cNvSpPr>
            <a:spLocks/>
          </p:cNvSpPr>
          <p:nvPr/>
        </p:nvSpPr>
        <p:spPr bwMode="auto">
          <a:xfrm>
            <a:off x="5822950" y="955898"/>
            <a:ext cx="4519613" cy="112713"/>
          </a:xfrm>
          <a:custGeom>
            <a:avLst/>
            <a:gdLst/>
            <a:ahLst/>
            <a:cxnLst>
              <a:cxn ang="0">
                <a:pos x="2847" y="51"/>
              </a:cxn>
              <a:cxn ang="0">
                <a:pos x="2815" y="47"/>
              </a:cxn>
              <a:cxn ang="0">
                <a:pos x="2725" y="35"/>
              </a:cxn>
              <a:cxn ang="0">
                <a:pos x="2661" y="31"/>
              </a:cxn>
              <a:cxn ang="0">
                <a:pos x="2585" y="27"/>
              </a:cxn>
              <a:cxn ang="0">
                <a:pos x="2403" y="21"/>
              </a:cxn>
              <a:cxn ang="0">
                <a:pos x="2298" y="21"/>
              </a:cxn>
              <a:cxn ang="0">
                <a:pos x="2187" y="21"/>
              </a:cxn>
              <a:cxn ang="0">
                <a:pos x="2129" y="23"/>
              </a:cxn>
              <a:cxn ang="0">
                <a:pos x="2069" y="24"/>
              </a:cxn>
              <a:cxn ang="0">
                <a:pos x="1946" y="27"/>
              </a:cxn>
              <a:cxn ang="0">
                <a:pos x="1882" y="28"/>
              </a:cxn>
              <a:cxn ang="0">
                <a:pos x="1818" y="30"/>
              </a:cxn>
              <a:cxn ang="0">
                <a:pos x="1689" y="34"/>
              </a:cxn>
              <a:cxn ang="0">
                <a:pos x="1422" y="47"/>
              </a:cxn>
              <a:cxn ang="0">
                <a:pos x="1156" y="60"/>
              </a:cxn>
              <a:cxn ang="0">
                <a:pos x="899" y="68"/>
              </a:cxn>
              <a:cxn ang="0">
                <a:pos x="776" y="70"/>
              </a:cxn>
              <a:cxn ang="0">
                <a:pos x="658" y="71"/>
              </a:cxn>
              <a:cxn ang="0">
                <a:pos x="442" y="65"/>
              </a:cxn>
              <a:cxn ang="0">
                <a:pos x="345" y="60"/>
              </a:cxn>
              <a:cxn ang="0">
                <a:pos x="259" y="51"/>
              </a:cxn>
              <a:cxn ang="0">
                <a:pos x="119" y="31"/>
              </a:cxn>
              <a:cxn ang="0">
                <a:pos x="91" y="26"/>
              </a:cxn>
              <a:cxn ang="0">
                <a:pos x="30" y="11"/>
              </a:cxn>
              <a:cxn ang="0">
                <a:pos x="0" y="3"/>
              </a:cxn>
              <a:cxn ang="0">
                <a:pos x="32" y="10"/>
              </a:cxn>
              <a:cxn ang="0">
                <a:pos x="69" y="17"/>
              </a:cxn>
              <a:cxn ang="0">
                <a:pos x="120" y="26"/>
              </a:cxn>
              <a:cxn ang="0">
                <a:pos x="259" y="41"/>
              </a:cxn>
              <a:cxn ang="0">
                <a:pos x="346" y="45"/>
              </a:cxn>
              <a:cxn ang="0">
                <a:pos x="442" y="48"/>
              </a:cxn>
              <a:cxn ang="0">
                <a:pos x="658" y="50"/>
              </a:cxn>
              <a:cxn ang="0">
                <a:pos x="775" y="47"/>
              </a:cxn>
              <a:cxn ang="0">
                <a:pos x="899" y="43"/>
              </a:cxn>
              <a:cxn ang="0">
                <a:pos x="1156" y="31"/>
              </a:cxn>
              <a:cxn ang="0">
                <a:pos x="1421" y="18"/>
              </a:cxn>
              <a:cxn ang="0">
                <a:pos x="1687" y="7"/>
              </a:cxn>
              <a:cxn ang="0">
                <a:pos x="1818" y="4"/>
              </a:cxn>
              <a:cxn ang="0">
                <a:pos x="1882" y="3"/>
              </a:cxn>
              <a:cxn ang="0">
                <a:pos x="1945" y="1"/>
              </a:cxn>
              <a:cxn ang="0">
                <a:pos x="2069" y="0"/>
              </a:cxn>
              <a:cxn ang="0">
                <a:pos x="2129" y="0"/>
              </a:cxn>
              <a:cxn ang="0">
                <a:pos x="2187" y="0"/>
              </a:cxn>
              <a:cxn ang="0">
                <a:pos x="2299" y="3"/>
              </a:cxn>
              <a:cxn ang="0">
                <a:pos x="2403" y="6"/>
              </a:cxn>
              <a:cxn ang="0">
                <a:pos x="2585" y="17"/>
              </a:cxn>
              <a:cxn ang="0">
                <a:pos x="2661" y="23"/>
              </a:cxn>
              <a:cxn ang="0">
                <a:pos x="2726" y="30"/>
              </a:cxn>
              <a:cxn ang="0">
                <a:pos x="2816" y="44"/>
              </a:cxn>
              <a:cxn ang="0">
                <a:pos x="2847" y="51"/>
              </a:cxn>
            </a:cxnLst>
            <a:rect l="0" t="0" r="r" b="b"/>
            <a:pathLst>
              <a:path w="2847" h="71">
                <a:moveTo>
                  <a:pt x="2847" y="51"/>
                </a:moveTo>
                <a:lnTo>
                  <a:pt x="2847" y="51"/>
                </a:lnTo>
                <a:lnTo>
                  <a:pt x="2815" y="47"/>
                </a:lnTo>
                <a:lnTo>
                  <a:pt x="2815" y="47"/>
                </a:lnTo>
                <a:lnTo>
                  <a:pt x="2778" y="41"/>
                </a:lnTo>
                <a:lnTo>
                  <a:pt x="2725" y="35"/>
                </a:lnTo>
                <a:lnTo>
                  <a:pt x="2725" y="35"/>
                </a:lnTo>
                <a:lnTo>
                  <a:pt x="2661" y="31"/>
                </a:lnTo>
                <a:lnTo>
                  <a:pt x="2585" y="27"/>
                </a:lnTo>
                <a:lnTo>
                  <a:pt x="2585" y="27"/>
                </a:lnTo>
                <a:lnTo>
                  <a:pt x="2499" y="24"/>
                </a:lnTo>
                <a:lnTo>
                  <a:pt x="2403" y="21"/>
                </a:lnTo>
                <a:lnTo>
                  <a:pt x="2403" y="21"/>
                </a:lnTo>
                <a:lnTo>
                  <a:pt x="2298" y="21"/>
                </a:lnTo>
                <a:lnTo>
                  <a:pt x="2187" y="21"/>
                </a:lnTo>
                <a:lnTo>
                  <a:pt x="2187" y="21"/>
                </a:lnTo>
                <a:lnTo>
                  <a:pt x="2129" y="23"/>
                </a:lnTo>
                <a:lnTo>
                  <a:pt x="2129" y="23"/>
                </a:lnTo>
                <a:lnTo>
                  <a:pt x="2069" y="24"/>
                </a:lnTo>
                <a:lnTo>
                  <a:pt x="2069" y="24"/>
                </a:lnTo>
                <a:lnTo>
                  <a:pt x="1946" y="27"/>
                </a:lnTo>
                <a:lnTo>
                  <a:pt x="1946" y="27"/>
                </a:lnTo>
                <a:lnTo>
                  <a:pt x="1882" y="28"/>
                </a:lnTo>
                <a:lnTo>
                  <a:pt x="1882" y="28"/>
                </a:lnTo>
                <a:lnTo>
                  <a:pt x="1818" y="30"/>
                </a:lnTo>
                <a:lnTo>
                  <a:pt x="1818" y="30"/>
                </a:lnTo>
                <a:lnTo>
                  <a:pt x="1689" y="34"/>
                </a:lnTo>
                <a:lnTo>
                  <a:pt x="1689" y="34"/>
                </a:lnTo>
                <a:lnTo>
                  <a:pt x="1422" y="47"/>
                </a:lnTo>
                <a:lnTo>
                  <a:pt x="1422" y="47"/>
                </a:lnTo>
                <a:lnTo>
                  <a:pt x="1156" y="60"/>
                </a:lnTo>
                <a:lnTo>
                  <a:pt x="1156" y="60"/>
                </a:lnTo>
                <a:lnTo>
                  <a:pt x="1027" y="64"/>
                </a:lnTo>
                <a:lnTo>
                  <a:pt x="899" y="68"/>
                </a:lnTo>
                <a:lnTo>
                  <a:pt x="899" y="68"/>
                </a:lnTo>
                <a:lnTo>
                  <a:pt x="776" y="70"/>
                </a:lnTo>
                <a:lnTo>
                  <a:pt x="658" y="71"/>
                </a:lnTo>
                <a:lnTo>
                  <a:pt x="658" y="71"/>
                </a:lnTo>
                <a:lnTo>
                  <a:pt x="546" y="70"/>
                </a:lnTo>
                <a:lnTo>
                  <a:pt x="442" y="65"/>
                </a:lnTo>
                <a:lnTo>
                  <a:pt x="442" y="65"/>
                </a:lnTo>
                <a:lnTo>
                  <a:pt x="345" y="60"/>
                </a:lnTo>
                <a:lnTo>
                  <a:pt x="259" y="51"/>
                </a:lnTo>
                <a:lnTo>
                  <a:pt x="259" y="51"/>
                </a:lnTo>
                <a:lnTo>
                  <a:pt x="183" y="41"/>
                </a:lnTo>
                <a:lnTo>
                  <a:pt x="119" y="31"/>
                </a:lnTo>
                <a:lnTo>
                  <a:pt x="119" y="31"/>
                </a:lnTo>
                <a:lnTo>
                  <a:pt x="91" y="26"/>
                </a:lnTo>
                <a:lnTo>
                  <a:pt x="69" y="21"/>
                </a:lnTo>
                <a:lnTo>
                  <a:pt x="30" y="11"/>
                </a:lnTo>
                <a:lnTo>
                  <a:pt x="30" y="11"/>
                </a:lnTo>
                <a:lnTo>
                  <a:pt x="0" y="3"/>
                </a:lnTo>
                <a:lnTo>
                  <a:pt x="0" y="3"/>
                </a:lnTo>
                <a:lnTo>
                  <a:pt x="32" y="10"/>
                </a:lnTo>
                <a:lnTo>
                  <a:pt x="32" y="10"/>
                </a:lnTo>
                <a:lnTo>
                  <a:pt x="69" y="17"/>
                </a:lnTo>
                <a:lnTo>
                  <a:pt x="120" y="26"/>
                </a:lnTo>
                <a:lnTo>
                  <a:pt x="120" y="26"/>
                </a:lnTo>
                <a:lnTo>
                  <a:pt x="184" y="34"/>
                </a:lnTo>
                <a:lnTo>
                  <a:pt x="259" y="41"/>
                </a:lnTo>
                <a:lnTo>
                  <a:pt x="259" y="41"/>
                </a:lnTo>
                <a:lnTo>
                  <a:pt x="346" y="45"/>
                </a:lnTo>
                <a:lnTo>
                  <a:pt x="442" y="48"/>
                </a:lnTo>
                <a:lnTo>
                  <a:pt x="442" y="48"/>
                </a:lnTo>
                <a:lnTo>
                  <a:pt x="546" y="50"/>
                </a:lnTo>
                <a:lnTo>
                  <a:pt x="658" y="50"/>
                </a:lnTo>
                <a:lnTo>
                  <a:pt x="658" y="50"/>
                </a:lnTo>
                <a:lnTo>
                  <a:pt x="775" y="47"/>
                </a:lnTo>
                <a:lnTo>
                  <a:pt x="899" y="43"/>
                </a:lnTo>
                <a:lnTo>
                  <a:pt x="899" y="43"/>
                </a:lnTo>
                <a:lnTo>
                  <a:pt x="1025" y="38"/>
                </a:lnTo>
                <a:lnTo>
                  <a:pt x="1156" y="31"/>
                </a:lnTo>
                <a:lnTo>
                  <a:pt x="1156" y="31"/>
                </a:lnTo>
                <a:lnTo>
                  <a:pt x="1421" y="18"/>
                </a:lnTo>
                <a:lnTo>
                  <a:pt x="1421" y="18"/>
                </a:lnTo>
                <a:lnTo>
                  <a:pt x="1687" y="7"/>
                </a:lnTo>
                <a:lnTo>
                  <a:pt x="1687" y="7"/>
                </a:lnTo>
                <a:lnTo>
                  <a:pt x="1818" y="4"/>
                </a:lnTo>
                <a:lnTo>
                  <a:pt x="1818" y="4"/>
                </a:lnTo>
                <a:lnTo>
                  <a:pt x="1882" y="3"/>
                </a:lnTo>
                <a:lnTo>
                  <a:pt x="1882" y="3"/>
                </a:lnTo>
                <a:lnTo>
                  <a:pt x="1945" y="1"/>
                </a:lnTo>
                <a:lnTo>
                  <a:pt x="1945" y="1"/>
                </a:lnTo>
                <a:lnTo>
                  <a:pt x="2069" y="0"/>
                </a:lnTo>
                <a:lnTo>
                  <a:pt x="2069" y="0"/>
                </a:lnTo>
                <a:lnTo>
                  <a:pt x="2129" y="0"/>
                </a:lnTo>
                <a:lnTo>
                  <a:pt x="2129" y="0"/>
                </a:lnTo>
                <a:lnTo>
                  <a:pt x="2187" y="0"/>
                </a:lnTo>
                <a:lnTo>
                  <a:pt x="2187" y="0"/>
                </a:lnTo>
                <a:lnTo>
                  <a:pt x="2299" y="3"/>
                </a:lnTo>
                <a:lnTo>
                  <a:pt x="2403" y="6"/>
                </a:lnTo>
                <a:lnTo>
                  <a:pt x="2403" y="6"/>
                </a:lnTo>
                <a:lnTo>
                  <a:pt x="2499" y="10"/>
                </a:lnTo>
                <a:lnTo>
                  <a:pt x="2585" y="17"/>
                </a:lnTo>
                <a:lnTo>
                  <a:pt x="2585" y="17"/>
                </a:lnTo>
                <a:lnTo>
                  <a:pt x="2661" y="23"/>
                </a:lnTo>
                <a:lnTo>
                  <a:pt x="2726" y="30"/>
                </a:lnTo>
                <a:lnTo>
                  <a:pt x="2726" y="30"/>
                </a:lnTo>
                <a:lnTo>
                  <a:pt x="2778" y="38"/>
                </a:lnTo>
                <a:lnTo>
                  <a:pt x="2816" y="44"/>
                </a:lnTo>
                <a:lnTo>
                  <a:pt x="2816" y="44"/>
                </a:lnTo>
                <a:lnTo>
                  <a:pt x="2847" y="51"/>
                </a:lnTo>
                <a:lnTo>
                  <a:pt x="2847" y="51"/>
                </a:lnTo>
                <a:close/>
              </a:path>
            </a:pathLst>
          </a:custGeom>
          <a:solidFill>
            <a:srgbClr val="13AE67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" name="Freeform 208">
            <a:extLst>
              <a:ext uri="{FF2B5EF4-FFF2-40B4-BE49-F238E27FC236}">
                <a16:creationId xmlns:a16="http://schemas.microsoft.com/office/drawing/2014/main" id="{DF53018D-1FDB-46D8-A43B-49AC0070708F}"/>
              </a:ext>
            </a:extLst>
          </p:cNvPr>
          <p:cNvSpPr>
            <a:spLocks/>
          </p:cNvSpPr>
          <p:nvPr/>
        </p:nvSpPr>
        <p:spPr bwMode="auto">
          <a:xfrm>
            <a:off x="5743575" y="990823"/>
            <a:ext cx="4519613" cy="155575"/>
          </a:xfrm>
          <a:custGeom>
            <a:avLst/>
            <a:gdLst/>
            <a:ahLst/>
            <a:cxnLst>
              <a:cxn ang="0">
                <a:pos x="2847" y="65"/>
              </a:cxn>
              <a:cxn ang="0">
                <a:pos x="2815" y="61"/>
              </a:cxn>
              <a:cxn ang="0">
                <a:pos x="2725" y="54"/>
              </a:cxn>
              <a:cxn ang="0">
                <a:pos x="2661" y="49"/>
              </a:cxn>
              <a:cxn ang="0">
                <a:pos x="2584" y="48"/>
              </a:cxn>
              <a:cxn ang="0">
                <a:pos x="2402" y="45"/>
              </a:cxn>
              <a:cxn ang="0">
                <a:pos x="2298" y="47"/>
              </a:cxn>
              <a:cxn ang="0">
                <a:pos x="2187" y="48"/>
              </a:cxn>
              <a:cxn ang="0">
                <a:pos x="2129" y="49"/>
              </a:cxn>
              <a:cxn ang="0">
                <a:pos x="2069" y="52"/>
              </a:cxn>
              <a:cxn ang="0">
                <a:pos x="1946" y="55"/>
              </a:cxn>
              <a:cxn ang="0">
                <a:pos x="1884" y="58"/>
              </a:cxn>
              <a:cxn ang="0">
                <a:pos x="1820" y="59"/>
              </a:cxn>
              <a:cxn ang="0">
                <a:pos x="1689" y="65"/>
              </a:cxn>
              <a:cxn ang="0">
                <a:pos x="1424" y="78"/>
              </a:cxn>
              <a:cxn ang="0">
                <a:pos x="1158" y="89"/>
              </a:cxn>
              <a:cxn ang="0">
                <a:pos x="1027" y="94"/>
              </a:cxn>
              <a:cxn ang="0">
                <a:pos x="900" y="98"/>
              </a:cxn>
              <a:cxn ang="0">
                <a:pos x="776" y="98"/>
              </a:cxn>
              <a:cxn ang="0">
                <a:pos x="658" y="98"/>
              </a:cxn>
              <a:cxn ang="0">
                <a:pos x="546" y="95"/>
              </a:cxn>
              <a:cxn ang="0">
                <a:pos x="440" y="89"/>
              </a:cxn>
              <a:cxn ang="0">
                <a:pos x="345" y="81"/>
              </a:cxn>
              <a:cxn ang="0">
                <a:pos x="301" y="77"/>
              </a:cxn>
              <a:cxn ang="0">
                <a:pos x="258" y="72"/>
              </a:cxn>
              <a:cxn ang="0">
                <a:pos x="220" y="67"/>
              </a:cxn>
              <a:cxn ang="0">
                <a:pos x="119" y="48"/>
              </a:cxn>
              <a:cxn ang="0">
                <a:pos x="91" y="42"/>
              </a:cxn>
              <a:cxn ang="0">
                <a:pos x="30" y="27"/>
              </a:cxn>
              <a:cxn ang="0">
                <a:pos x="0" y="17"/>
              </a:cxn>
              <a:cxn ang="0">
                <a:pos x="32" y="22"/>
              </a:cxn>
              <a:cxn ang="0">
                <a:pos x="69" y="30"/>
              </a:cxn>
              <a:cxn ang="0">
                <a:pos x="121" y="37"/>
              </a:cxn>
              <a:cxn ang="0">
                <a:pos x="261" y="48"/>
              </a:cxn>
              <a:cxn ang="0">
                <a:pos x="302" y="49"/>
              </a:cxn>
              <a:cxn ang="0">
                <a:pos x="346" y="51"/>
              </a:cxn>
              <a:cxn ang="0">
                <a:pos x="442" y="52"/>
              </a:cxn>
              <a:cxn ang="0">
                <a:pos x="546" y="52"/>
              </a:cxn>
              <a:cxn ang="0">
                <a:pos x="658" y="51"/>
              </a:cxn>
              <a:cxn ang="0">
                <a:pos x="775" y="47"/>
              </a:cxn>
              <a:cxn ang="0">
                <a:pos x="897" y="42"/>
              </a:cxn>
              <a:cxn ang="0">
                <a:pos x="1025" y="35"/>
              </a:cxn>
              <a:cxn ang="0">
                <a:pos x="1155" y="30"/>
              </a:cxn>
              <a:cxn ang="0">
                <a:pos x="1421" y="15"/>
              </a:cxn>
              <a:cxn ang="0">
                <a:pos x="1555" y="10"/>
              </a:cxn>
              <a:cxn ang="0">
                <a:pos x="1687" y="5"/>
              </a:cxn>
              <a:cxn ang="0">
                <a:pos x="1818" y="1"/>
              </a:cxn>
              <a:cxn ang="0">
                <a:pos x="1882" y="1"/>
              </a:cxn>
              <a:cxn ang="0">
                <a:pos x="1945" y="0"/>
              </a:cxn>
              <a:cxn ang="0">
                <a:pos x="2069" y="0"/>
              </a:cxn>
              <a:cxn ang="0">
                <a:pos x="2129" y="1"/>
              </a:cxn>
              <a:cxn ang="0">
                <a:pos x="2187" y="1"/>
              </a:cxn>
              <a:cxn ang="0">
                <a:pos x="2299" y="5"/>
              </a:cxn>
              <a:cxn ang="0">
                <a:pos x="2403" y="10"/>
              </a:cxn>
              <a:cxn ang="0">
                <a:pos x="2585" y="24"/>
              </a:cxn>
              <a:cxn ang="0">
                <a:pos x="2662" y="32"/>
              </a:cxn>
              <a:cxn ang="0">
                <a:pos x="2726" y="41"/>
              </a:cxn>
              <a:cxn ang="0">
                <a:pos x="2816" y="58"/>
              </a:cxn>
              <a:cxn ang="0">
                <a:pos x="2839" y="64"/>
              </a:cxn>
              <a:cxn ang="0">
                <a:pos x="2847" y="65"/>
              </a:cxn>
            </a:cxnLst>
            <a:rect l="0" t="0" r="r" b="b"/>
            <a:pathLst>
              <a:path w="2847" h="98">
                <a:moveTo>
                  <a:pt x="2847" y="65"/>
                </a:moveTo>
                <a:lnTo>
                  <a:pt x="2847" y="65"/>
                </a:lnTo>
                <a:lnTo>
                  <a:pt x="2815" y="61"/>
                </a:lnTo>
                <a:lnTo>
                  <a:pt x="2815" y="61"/>
                </a:lnTo>
                <a:lnTo>
                  <a:pt x="2776" y="57"/>
                </a:lnTo>
                <a:lnTo>
                  <a:pt x="2725" y="54"/>
                </a:lnTo>
                <a:lnTo>
                  <a:pt x="2725" y="54"/>
                </a:lnTo>
                <a:lnTo>
                  <a:pt x="2661" y="49"/>
                </a:lnTo>
                <a:lnTo>
                  <a:pt x="2584" y="48"/>
                </a:lnTo>
                <a:lnTo>
                  <a:pt x="2584" y="48"/>
                </a:lnTo>
                <a:lnTo>
                  <a:pt x="2499" y="47"/>
                </a:lnTo>
                <a:lnTo>
                  <a:pt x="2402" y="45"/>
                </a:lnTo>
                <a:lnTo>
                  <a:pt x="2402" y="45"/>
                </a:lnTo>
                <a:lnTo>
                  <a:pt x="2298" y="47"/>
                </a:lnTo>
                <a:lnTo>
                  <a:pt x="2298" y="47"/>
                </a:lnTo>
                <a:lnTo>
                  <a:pt x="2187" y="48"/>
                </a:lnTo>
                <a:lnTo>
                  <a:pt x="2187" y="48"/>
                </a:lnTo>
                <a:lnTo>
                  <a:pt x="2129" y="49"/>
                </a:lnTo>
                <a:lnTo>
                  <a:pt x="2129" y="49"/>
                </a:lnTo>
                <a:lnTo>
                  <a:pt x="2069" y="52"/>
                </a:lnTo>
                <a:lnTo>
                  <a:pt x="2069" y="52"/>
                </a:lnTo>
                <a:lnTo>
                  <a:pt x="1946" y="55"/>
                </a:lnTo>
                <a:lnTo>
                  <a:pt x="1946" y="55"/>
                </a:lnTo>
                <a:lnTo>
                  <a:pt x="1884" y="58"/>
                </a:lnTo>
                <a:lnTo>
                  <a:pt x="1884" y="58"/>
                </a:lnTo>
                <a:lnTo>
                  <a:pt x="1820" y="59"/>
                </a:lnTo>
                <a:lnTo>
                  <a:pt x="1820" y="59"/>
                </a:lnTo>
                <a:lnTo>
                  <a:pt x="1689" y="65"/>
                </a:lnTo>
                <a:lnTo>
                  <a:pt x="1689" y="65"/>
                </a:lnTo>
                <a:lnTo>
                  <a:pt x="1424" y="78"/>
                </a:lnTo>
                <a:lnTo>
                  <a:pt x="1424" y="78"/>
                </a:lnTo>
                <a:lnTo>
                  <a:pt x="1158" y="89"/>
                </a:lnTo>
                <a:lnTo>
                  <a:pt x="1158" y="89"/>
                </a:lnTo>
                <a:lnTo>
                  <a:pt x="1027" y="94"/>
                </a:lnTo>
                <a:lnTo>
                  <a:pt x="1027" y="94"/>
                </a:lnTo>
                <a:lnTo>
                  <a:pt x="900" y="98"/>
                </a:lnTo>
                <a:lnTo>
                  <a:pt x="900" y="98"/>
                </a:lnTo>
                <a:lnTo>
                  <a:pt x="776" y="98"/>
                </a:lnTo>
                <a:lnTo>
                  <a:pt x="658" y="98"/>
                </a:lnTo>
                <a:lnTo>
                  <a:pt x="658" y="98"/>
                </a:lnTo>
                <a:lnTo>
                  <a:pt x="546" y="95"/>
                </a:lnTo>
                <a:lnTo>
                  <a:pt x="546" y="95"/>
                </a:lnTo>
                <a:lnTo>
                  <a:pt x="440" y="89"/>
                </a:lnTo>
                <a:lnTo>
                  <a:pt x="440" y="89"/>
                </a:lnTo>
                <a:lnTo>
                  <a:pt x="392" y="85"/>
                </a:lnTo>
                <a:lnTo>
                  <a:pt x="345" y="81"/>
                </a:lnTo>
                <a:lnTo>
                  <a:pt x="345" y="81"/>
                </a:lnTo>
                <a:lnTo>
                  <a:pt x="301" y="77"/>
                </a:lnTo>
                <a:lnTo>
                  <a:pt x="301" y="77"/>
                </a:lnTo>
                <a:lnTo>
                  <a:pt x="258" y="72"/>
                </a:lnTo>
                <a:lnTo>
                  <a:pt x="258" y="72"/>
                </a:lnTo>
                <a:lnTo>
                  <a:pt x="220" y="67"/>
                </a:lnTo>
                <a:lnTo>
                  <a:pt x="183" y="61"/>
                </a:lnTo>
                <a:lnTo>
                  <a:pt x="119" y="48"/>
                </a:lnTo>
                <a:lnTo>
                  <a:pt x="119" y="48"/>
                </a:lnTo>
                <a:lnTo>
                  <a:pt x="91" y="42"/>
                </a:lnTo>
                <a:lnTo>
                  <a:pt x="67" y="37"/>
                </a:lnTo>
                <a:lnTo>
                  <a:pt x="30" y="27"/>
                </a:lnTo>
                <a:lnTo>
                  <a:pt x="30" y="27"/>
                </a:lnTo>
                <a:lnTo>
                  <a:pt x="0" y="17"/>
                </a:lnTo>
                <a:lnTo>
                  <a:pt x="0" y="17"/>
                </a:lnTo>
                <a:lnTo>
                  <a:pt x="32" y="22"/>
                </a:lnTo>
                <a:lnTo>
                  <a:pt x="32" y="22"/>
                </a:lnTo>
                <a:lnTo>
                  <a:pt x="69" y="30"/>
                </a:lnTo>
                <a:lnTo>
                  <a:pt x="121" y="37"/>
                </a:lnTo>
                <a:lnTo>
                  <a:pt x="121" y="37"/>
                </a:lnTo>
                <a:lnTo>
                  <a:pt x="185" y="42"/>
                </a:lnTo>
                <a:lnTo>
                  <a:pt x="261" y="48"/>
                </a:lnTo>
                <a:lnTo>
                  <a:pt x="261" y="48"/>
                </a:lnTo>
                <a:lnTo>
                  <a:pt x="302" y="49"/>
                </a:lnTo>
                <a:lnTo>
                  <a:pt x="302" y="49"/>
                </a:lnTo>
                <a:lnTo>
                  <a:pt x="346" y="51"/>
                </a:lnTo>
                <a:lnTo>
                  <a:pt x="346" y="51"/>
                </a:lnTo>
                <a:lnTo>
                  <a:pt x="442" y="52"/>
                </a:lnTo>
                <a:lnTo>
                  <a:pt x="442" y="52"/>
                </a:lnTo>
                <a:lnTo>
                  <a:pt x="546" y="52"/>
                </a:lnTo>
                <a:lnTo>
                  <a:pt x="546" y="52"/>
                </a:lnTo>
                <a:lnTo>
                  <a:pt x="658" y="51"/>
                </a:lnTo>
                <a:lnTo>
                  <a:pt x="658" y="51"/>
                </a:lnTo>
                <a:lnTo>
                  <a:pt x="775" y="47"/>
                </a:lnTo>
                <a:lnTo>
                  <a:pt x="897" y="42"/>
                </a:lnTo>
                <a:lnTo>
                  <a:pt x="897" y="42"/>
                </a:lnTo>
                <a:lnTo>
                  <a:pt x="1025" y="35"/>
                </a:lnTo>
                <a:lnTo>
                  <a:pt x="1025" y="35"/>
                </a:lnTo>
                <a:lnTo>
                  <a:pt x="1155" y="30"/>
                </a:lnTo>
                <a:lnTo>
                  <a:pt x="1155" y="30"/>
                </a:lnTo>
                <a:lnTo>
                  <a:pt x="1421" y="15"/>
                </a:lnTo>
                <a:lnTo>
                  <a:pt x="1421" y="15"/>
                </a:lnTo>
                <a:lnTo>
                  <a:pt x="1555" y="10"/>
                </a:lnTo>
                <a:lnTo>
                  <a:pt x="1555" y="10"/>
                </a:lnTo>
                <a:lnTo>
                  <a:pt x="1687" y="5"/>
                </a:lnTo>
                <a:lnTo>
                  <a:pt x="1687" y="5"/>
                </a:lnTo>
                <a:lnTo>
                  <a:pt x="1818" y="1"/>
                </a:lnTo>
                <a:lnTo>
                  <a:pt x="1818" y="1"/>
                </a:lnTo>
                <a:lnTo>
                  <a:pt x="1882" y="1"/>
                </a:lnTo>
                <a:lnTo>
                  <a:pt x="1882" y="1"/>
                </a:lnTo>
                <a:lnTo>
                  <a:pt x="1945" y="0"/>
                </a:lnTo>
                <a:lnTo>
                  <a:pt x="1945" y="0"/>
                </a:lnTo>
                <a:lnTo>
                  <a:pt x="2069" y="0"/>
                </a:lnTo>
                <a:lnTo>
                  <a:pt x="2069" y="0"/>
                </a:lnTo>
                <a:lnTo>
                  <a:pt x="2129" y="1"/>
                </a:lnTo>
                <a:lnTo>
                  <a:pt x="2129" y="1"/>
                </a:lnTo>
                <a:lnTo>
                  <a:pt x="2187" y="1"/>
                </a:lnTo>
                <a:lnTo>
                  <a:pt x="2187" y="1"/>
                </a:lnTo>
                <a:lnTo>
                  <a:pt x="2299" y="5"/>
                </a:lnTo>
                <a:lnTo>
                  <a:pt x="2299" y="5"/>
                </a:lnTo>
                <a:lnTo>
                  <a:pt x="2403" y="10"/>
                </a:lnTo>
                <a:lnTo>
                  <a:pt x="2403" y="10"/>
                </a:lnTo>
                <a:lnTo>
                  <a:pt x="2500" y="17"/>
                </a:lnTo>
                <a:lnTo>
                  <a:pt x="2585" y="24"/>
                </a:lnTo>
                <a:lnTo>
                  <a:pt x="2585" y="24"/>
                </a:lnTo>
                <a:lnTo>
                  <a:pt x="2662" y="32"/>
                </a:lnTo>
                <a:lnTo>
                  <a:pt x="2726" y="41"/>
                </a:lnTo>
                <a:lnTo>
                  <a:pt x="2726" y="41"/>
                </a:lnTo>
                <a:lnTo>
                  <a:pt x="2778" y="49"/>
                </a:lnTo>
                <a:lnTo>
                  <a:pt x="2816" y="58"/>
                </a:lnTo>
                <a:lnTo>
                  <a:pt x="2816" y="58"/>
                </a:lnTo>
                <a:lnTo>
                  <a:pt x="2839" y="64"/>
                </a:lnTo>
                <a:lnTo>
                  <a:pt x="2839" y="64"/>
                </a:lnTo>
                <a:lnTo>
                  <a:pt x="2847" y="65"/>
                </a:lnTo>
                <a:lnTo>
                  <a:pt x="2847" y="65"/>
                </a:lnTo>
                <a:close/>
              </a:path>
            </a:pathLst>
          </a:custGeom>
          <a:solidFill>
            <a:srgbClr val="D3E9D5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B60944B0-380F-4151-8C93-C98006973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59" y="2264563"/>
            <a:ext cx="3542392" cy="2752253"/>
          </a:xfrm>
          <a:prstGeom prst="rect">
            <a:avLst/>
          </a:prstGeom>
        </p:spPr>
      </p:pic>
      <p:sp>
        <p:nvSpPr>
          <p:cNvPr id="50" name="Rectangle 146">
            <a:extLst>
              <a:ext uri="{FF2B5EF4-FFF2-40B4-BE49-F238E27FC236}">
                <a16:creationId xmlns:a16="http://schemas.microsoft.com/office/drawing/2014/main" id="{394843AE-C122-4E4B-90A8-003144258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722" y="689990"/>
            <a:ext cx="123110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3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ルピナス舘の特徴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269EBCC-5A65-E1F4-AB51-4B850F593480}"/>
              </a:ext>
            </a:extLst>
          </p:cNvPr>
          <p:cNvSpPr/>
          <p:nvPr/>
        </p:nvSpPr>
        <p:spPr>
          <a:xfrm>
            <a:off x="5822950" y="1193049"/>
            <a:ext cx="4332302" cy="10565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</a:rPr>
              <a:t>ルピナス舘では、サービス付き高齢者向け住宅に高齢者生活支援施設を併設しており、看護師・介護福祉士がケアを提供して</a:t>
            </a:r>
            <a:r>
              <a:rPr lang="ja-JP" altLang="en-US" sz="1200" dirty="0">
                <a:solidFill>
                  <a:schemeClr val="tx1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</a:rPr>
              <a:t>います。</a:t>
            </a:r>
            <a:endParaRPr lang="en-US" altLang="ja-JP" sz="1200" dirty="0">
              <a:solidFill>
                <a:schemeClr val="tx1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</a:rPr>
              <a:t>介護度が上がっても、医療が必要となっても、ルピナス舘で生活を続けることが出来ます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68ECDD3-8DC1-E002-F019-2C2D9564C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22" y="5728825"/>
            <a:ext cx="3870627" cy="1372138"/>
          </a:xfrm>
          <a:prstGeom prst="rect">
            <a:avLst/>
          </a:prstGeom>
        </p:spPr>
      </p:pic>
      <p:sp>
        <p:nvSpPr>
          <p:cNvPr id="5" name="Rectangle 108">
            <a:extLst>
              <a:ext uri="{FF2B5EF4-FFF2-40B4-BE49-F238E27FC236}">
                <a16:creationId xmlns:a16="http://schemas.microsoft.com/office/drawing/2014/main" id="{4CBBAB84-5318-DCA4-7A20-D0B4D4363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886" y="5499701"/>
            <a:ext cx="248357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ルピナス舘から眺望できる日高山脈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60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AutoShape 100"/>
          <p:cNvSpPr>
            <a:spLocks noChangeAspect="1" noChangeArrowheads="1" noTextEdit="1"/>
          </p:cNvSpPr>
          <p:nvPr/>
        </p:nvSpPr>
        <p:spPr bwMode="auto">
          <a:xfrm>
            <a:off x="-895349" y="-230188"/>
            <a:ext cx="11803063" cy="800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ja-JP" altLang="en-US" sz="1100"/>
          </a:p>
        </p:txBody>
      </p:sp>
      <p:sp>
        <p:nvSpPr>
          <p:cNvPr id="1126" name="Freeform 102"/>
          <p:cNvSpPr>
            <a:spLocks noEditPoints="1"/>
          </p:cNvSpPr>
          <p:nvPr/>
        </p:nvSpPr>
        <p:spPr bwMode="auto">
          <a:xfrm>
            <a:off x="-7937" y="14288"/>
            <a:ext cx="10915650" cy="7764463"/>
          </a:xfrm>
          <a:custGeom>
            <a:avLst/>
            <a:gdLst/>
            <a:ahLst/>
            <a:cxnLst>
              <a:cxn ang="0">
                <a:pos x="6648" y="228"/>
              </a:cxn>
              <a:cxn ang="0">
                <a:pos x="6648" y="4663"/>
              </a:cxn>
              <a:cxn ang="0">
                <a:pos x="228" y="4663"/>
              </a:cxn>
              <a:cxn ang="0">
                <a:pos x="228" y="228"/>
              </a:cxn>
              <a:cxn ang="0">
                <a:pos x="6648" y="228"/>
              </a:cxn>
              <a:cxn ang="0">
                <a:pos x="6876" y="0"/>
              </a:cxn>
              <a:cxn ang="0">
                <a:pos x="0" y="0"/>
              </a:cxn>
              <a:cxn ang="0">
                <a:pos x="0" y="4891"/>
              </a:cxn>
              <a:cxn ang="0">
                <a:pos x="6876" y="4891"/>
              </a:cxn>
              <a:cxn ang="0">
                <a:pos x="6876" y="0"/>
              </a:cxn>
              <a:cxn ang="0">
                <a:pos x="6876" y="0"/>
              </a:cxn>
            </a:cxnLst>
            <a:rect l="0" t="0" r="r" b="b"/>
            <a:pathLst>
              <a:path w="6876" h="4891">
                <a:moveTo>
                  <a:pt x="6648" y="228"/>
                </a:moveTo>
                <a:lnTo>
                  <a:pt x="6648" y="4663"/>
                </a:lnTo>
                <a:lnTo>
                  <a:pt x="228" y="4663"/>
                </a:lnTo>
                <a:lnTo>
                  <a:pt x="228" y="228"/>
                </a:lnTo>
                <a:lnTo>
                  <a:pt x="6648" y="228"/>
                </a:lnTo>
                <a:close/>
                <a:moveTo>
                  <a:pt x="6876" y="0"/>
                </a:moveTo>
                <a:lnTo>
                  <a:pt x="0" y="0"/>
                </a:lnTo>
                <a:lnTo>
                  <a:pt x="0" y="4891"/>
                </a:lnTo>
                <a:lnTo>
                  <a:pt x="6876" y="4891"/>
                </a:lnTo>
                <a:lnTo>
                  <a:pt x="6876" y="0"/>
                </a:lnTo>
                <a:lnTo>
                  <a:pt x="6876" y="0"/>
                </a:lnTo>
                <a:close/>
              </a:path>
            </a:pathLst>
          </a:custGeom>
          <a:pattFill prst="smGrid">
            <a:fgClr>
              <a:srgbClr val="00B050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27" name="Rectangle 103"/>
          <p:cNvSpPr>
            <a:spLocks noChangeArrowheads="1"/>
          </p:cNvSpPr>
          <p:nvPr/>
        </p:nvSpPr>
        <p:spPr bwMode="auto">
          <a:xfrm>
            <a:off x="354013" y="376238"/>
            <a:ext cx="10191750" cy="70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-7937" y="14288"/>
            <a:ext cx="10915650" cy="7764463"/>
          </a:xfrm>
          <a:custGeom>
            <a:avLst/>
            <a:gdLst/>
            <a:ahLst/>
            <a:cxnLst>
              <a:cxn ang="0">
                <a:pos x="6876" y="0"/>
              </a:cxn>
              <a:cxn ang="0">
                <a:pos x="0" y="0"/>
              </a:cxn>
              <a:cxn ang="0">
                <a:pos x="0" y="4891"/>
              </a:cxn>
              <a:cxn ang="0">
                <a:pos x="6876" y="4891"/>
              </a:cxn>
              <a:cxn ang="0">
                <a:pos x="6876" y="0"/>
              </a:cxn>
              <a:cxn ang="0">
                <a:pos x="6876" y="0"/>
              </a:cxn>
            </a:cxnLst>
            <a:rect l="0" t="0" r="r" b="b"/>
            <a:pathLst>
              <a:path w="6876" h="4891">
                <a:moveTo>
                  <a:pt x="6876" y="0"/>
                </a:moveTo>
                <a:lnTo>
                  <a:pt x="0" y="0"/>
                </a:lnTo>
                <a:lnTo>
                  <a:pt x="0" y="4891"/>
                </a:lnTo>
                <a:lnTo>
                  <a:pt x="6876" y="4891"/>
                </a:lnTo>
                <a:lnTo>
                  <a:pt x="6876" y="0"/>
                </a:lnTo>
                <a:lnTo>
                  <a:pt x="6876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29" name="Freeform 205"/>
          <p:cNvSpPr>
            <a:spLocks/>
          </p:cNvSpPr>
          <p:nvPr/>
        </p:nvSpPr>
        <p:spPr bwMode="auto">
          <a:xfrm>
            <a:off x="5872164" y="811213"/>
            <a:ext cx="4519613" cy="155575"/>
          </a:xfrm>
          <a:custGeom>
            <a:avLst/>
            <a:gdLst/>
            <a:ahLst/>
            <a:cxnLst>
              <a:cxn ang="0">
                <a:pos x="2847" y="66"/>
              </a:cxn>
              <a:cxn ang="0">
                <a:pos x="2816" y="61"/>
              </a:cxn>
              <a:cxn ang="0">
                <a:pos x="2726" y="53"/>
              </a:cxn>
              <a:cxn ang="0">
                <a:pos x="2662" y="50"/>
              </a:cxn>
              <a:cxn ang="0">
                <a:pos x="2586" y="47"/>
              </a:cxn>
              <a:cxn ang="0">
                <a:pos x="2403" y="46"/>
              </a:cxn>
              <a:cxn ang="0">
                <a:pos x="2299" y="46"/>
              </a:cxn>
              <a:cxn ang="0">
                <a:pos x="2188" y="49"/>
              </a:cxn>
              <a:cxn ang="0">
                <a:pos x="2130" y="50"/>
              </a:cxn>
              <a:cxn ang="0">
                <a:pos x="2070" y="51"/>
              </a:cxn>
              <a:cxn ang="0">
                <a:pos x="1948" y="56"/>
              </a:cxn>
              <a:cxn ang="0">
                <a:pos x="1884" y="57"/>
              </a:cxn>
              <a:cxn ang="0">
                <a:pos x="1821" y="60"/>
              </a:cxn>
              <a:cxn ang="0">
                <a:pos x="1690" y="66"/>
              </a:cxn>
              <a:cxn ang="0">
                <a:pos x="1425" y="79"/>
              </a:cxn>
              <a:cxn ang="0">
                <a:pos x="1159" y="90"/>
              </a:cxn>
              <a:cxn ang="0">
                <a:pos x="1028" y="94"/>
              </a:cxn>
              <a:cxn ang="0">
                <a:pos x="900" y="97"/>
              </a:cxn>
              <a:cxn ang="0">
                <a:pos x="778" y="98"/>
              </a:cxn>
              <a:cxn ang="0">
                <a:pos x="660" y="97"/>
              </a:cxn>
              <a:cxn ang="0">
                <a:pos x="547" y="94"/>
              </a:cxn>
              <a:cxn ang="0">
                <a:pos x="442" y="89"/>
              </a:cxn>
              <a:cxn ang="0">
                <a:pos x="346" y="81"/>
              </a:cxn>
              <a:cxn ang="0">
                <a:pos x="301" y="77"/>
              </a:cxn>
              <a:cxn ang="0">
                <a:pos x="259" y="71"/>
              </a:cxn>
              <a:cxn ang="0">
                <a:pos x="220" y="66"/>
              </a:cxn>
              <a:cxn ang="0">
                <a:pos x="120" y="49"/>
              </a:cxn>
              <a:cxn ang="0">
                <a:pos x="93" y="43"/>
              </a:cxn>
              <a:cxn ang="0">
                <a:pos x="32" y="26"/>
              </a:cxn>
              <a:cxn ang="0">
                <a:pos x="0" y="16"/>
              </a:cxn>
              <a:cxn ang="0">
                <a:pos x="33" y="23"/>
              </a:cxn>
              <a:cxn ang="0">
                <a:pos x="70" y="29"/>
              </a:cxn>
              <a:cxn ang="0">
                <a:pos x="121" y="36"/>
              </a:cxn>
              <a:cxn ang="0">
                <a:pos x="262" y="47"/>
              </a:cxn>
              <a:cxn ang="0">
                <a:pos x="304" y="50"/>
              </a:cxn>
              <a:cxn ang="0">
                <a:pos x="348" y="51"/>
              </a:cxn>
              <a:cxn ang="0">
                <a:pos x="443" y="53"/>
              </a:cxn>
              <a:cxn ang="0">
                <a:pos x="547" y="53"/>
              </a:cxn>
              <a:cxn ang="0">
                <a:pos x="658" y="50"/>
              </a:cxn>
              <a:cxn ang="0">
                <a:pos x="776" y="47"/>
              </a:cxn>
              <a:cxn ang="0">
                <a:pos x="899" y="42"/>
              </a:cxn>
              <a:cxn ang="0">
                <a:pos x="1025" y="36"/>
              </a:cxn>
              <a:cxn ang="0">
                <a:pos x="1156" y="29"/>
              </a:cxn>
              <a:cxn ang="0">
                <a:pos x="1423" y="16"/>
              </a:cxn>
              <a:cxn ang="0">
                <a:pos x="1555" y="10"/>
              </a:cxn>
              <a:cxn ang="0">
                <a:pos x="1689" y="5"/>
              </a:cxn>
              <a:cxn ang="0">
                <a:pos x="1820" y="2"/>
              </a:cxn>
              <a:cxn ang="0">
                <a:pos x="1884" y="0"/>
              </a:cxn>
              <a:cxn ang="0">
                <a:pos x="1946" y="0"/>
              </a:cxn>
              <a:cxn ang="0">
                <a:pos x="2070" y="0"/>
              </a:cxn>
              <a:cxn ang="0">
                <a:pos x="2130" y="0"/>
              </a:cxn>
              <a:cxn ang="0">
                <a:pos x="2188" y="2"/>
              </a:cxn>
              <a:cxn ang="0">
                <a:pos x="2299" y="5"/>
              </a:cxn>
              <a:cxn ang="0">
                <a:pos x="2405" y="10"/>
              </a:cxn>
              <a:cxn ang="0">
                <a:pos x="2587" y="23"/>
              </a:cxn>
              <a:cxn ang="0">
                <a:pos x="2664" y="32"/>
              </a:cxn>
              <a:cxn ang="0">
                <a:pos x="2728" y="42"/>
              </a:cxn>
              <a:cxn ang="0">
                <a:pos x="2818" y="57"/>
              </a:cxn>
              <a:cxn ang="0">
                <a:pos x="2840" y="63"/>
              </a:cxn>
              <a:cxn ang="0">
                <a:pos x="2847" y="66"/>
              </a:cxn>
            </a:cxnLst>
            <a:rect l="0" t="0" r="r" b="b"/>
            <a:pathLst>
              <a:path w="2847" h="98">
                <a:moveTo>
                  <a:pt x="2847" y="66"/>
                </a:moveTo>
                <a:lnTo>
                  <a:pt x="2847" y="66"/>
                </a:lnTo>
                <a:lnTo>
                  <a:pt x="2816" y="61"/>
                </a:lnTo>
                <a:lnTo>
                  <a:pt x="2816" y="61"/>
                </a:lnTo>
                <a:lnTo>
                  <a:pt x="2778" y="57"/>
                </a:lnTo>
                <a:lnTo>
                  <a:pt x="2726" y="53"/>
                </a:lnTo>
                <a:lnTo>
                  <a:pt x="2726" y="53"/>
                </a:lnTo>
                <a:lnTo>
                  <a:pt x="2662" y="50"/>
                </a:lnTo>
                <a:lnTo>
                  <a:pt x="2586" y="47"/>
                </a:lnTo>
                <a:lnTo>
                  <a:pt x="2586" y="47"/>
                </a:lnTo>
                <a:lnTo>
                  <a:pt x="2499" y="46"/>
                </a:lnTo>
                <a:lnTo>
                  <a:pt x="2403" y="46"/>
                </a:lnTo>
                <a:lnTo>
                  <a:pt x="2403" y="46"/>
                </a:lnTo>
                <a:lnTo>
                  <a:pt x="2299" y="46"/>
                </a:lnTo>
                <a:lnTo>
                  <a:pt x="2299" y="46"/>
                </a:lnTo>
                <a:lnTo>
                  <a:pt x="2188" y="49"/>
                </a:lnTo>
                <a:lnTo>
                  <a:pt x="2188" y="49"/>
                </a:lnTo>
                <a:lnTo>
                  <a:pt x="2130" y="50"/>
                </a:lnTo>
                <a:lnTo>
                  <a:pt x="2130" y="50"/>
                </a:lnTo>
                <a:lnTo>
                  <a:pt x="2070" y="51"/>
                </a:lnTo>
                <a:lnTo>
                  <a:pt x="2070" y="51"/>
                </a:lnTo>
                <a:lnTo>
                  <a:pt x="1948" y="56"/>
                </a:lnTo>
                <a:lnTo>
                  <a:pt x="1948" y="56"/>
                </a:lnTo>
                <a:lnTo>
                  <a:pt x="1884" y="57"/>
                </a:lnTo>
                <a:lnTo>
                  <a:pt x="1884" y="57"/>
                </a:lnTo>
                <a:lnTo>
                  <a:pt x="1821" y="60"/>
                </a:lnTo>
                <a:lnTo>
                  <a:pt x="1821" y="60"/>
                </a:lnTo>
                <a:lnTo>
                  <a:pt x="1690" y="66"/>
                </a:lnTo>
                <a:lnTo>
                  <a:pt x="1690" y="66"/>
                </a:lnTo>
                <a:lnTo>
                  <a:pt x="1425" y="79"/>
                </a:lnTo>
                <a:lnTo>
                  <a:pt x="1425" y="79"/>
                </a:lnTo>
                <a:lnTo>
                  <a:pt x="1159" y="90"/>
                </a:lnTo>
                <a:lnTo>
                  <a:pt x="1159" y="90"/>
                </a:lnTo>
                <a:lnTo>
                  <a:pt x="1028" y="94"/>
                </a:lnTo>
                <a:lnTo>
                  <a:pt x="1028" y="94"/>
                </a:lnTo>
                <a:lnTo>
                  <a:pt x="900" y="97"/>
                </a:lnTo>
                <a:lnTo>
                  <a:pt x="900" y="97"/>
                </a:lnTo>
                <a:lnTo>
                  <a:pt x="778" y="98"/>
                </a:lnTo>
                <a:lnTo>
                  <a:pt x="660" y="97"/>
                </a:lnTo>
                <a:lnTo>
                  <a:pt x="660" y="97"/>
                </a:lnTo>
                <a:lnTo>
                  <a:pt x="547" y="94"/>
                </a:lnTo>
                <a:lnTo>
                  <a:pt x="547" y="94"/>
                </a:lnTo>
                <a:lnTo>
                  <a:pt x="442" y="89"/>
                </a:lnTo>
                <a:lnTo>
                  <a:pt x="442" y="89"/>
                </a:lnTo>
                <a:lnTo>
                  <a:pt x="393" y="86"/>
                </a:lnTo>
                <a:lnTo>
                  <a:pt x="346" y="81"/>
                </a:lnTo>
                <a:lnTo>
                  <a:pt x="346" y="81"/>
                </a:lnTo>
                <a:lnTo>
                  <a:pt x="301" y="77"/>
                </a:lnTo>
                <a:lnTo>
                  <a:pt x="301" y="77"/>
                </a:lnTo>
                <a:lnTo>
                  <a:pt x="259" y="71"/>
                </a:lnTo>
                <a:lnTo>
                  <a:pt x="259" y="71"/>
                </a:lnTo>
                <a:lnTo>
                  <a:pt x="220" y="66"/>
                </a:lnTo>
                <a:lnTo>
                  <a:pt x="184" y="60"/>
                </a:lnTo>
                <a:lnTo>
                  <a:pt x="120" y="49"/>
                </a:lnTo>
                <a:lnTo>
                  <a:pt x="120" y="49"/>
                </a:lnTo>
                <a:lnTo>
                  <a:pt x="93" y="43"/>
                </a:lnTo>
                <a:lnTo>
                  <a:pt x="69" y="37"/>
                </a:lnTo>
                <a:lnTo>
                  <a:pt x="32" y="26"/>
                </a:lnTo>
                <a:lnTo>
                  <a:pt x="32" y="26"/>
                </a:lnTo>
                <a:lnTo>
                  <a:pt x="0" y="16"/>
                </a:lnTo>
                <a:lnTo>
                  <a:pt x="0" y="16"/>
                </a:lnTo>
                <a:lnTo>
                  <a:pt x="33" y="23"/>
                </a:lnTo>
                <a:lnTo>
                  <a:pt x="33" y="23"/>
                </a:lnTo>
                <a:lnTo>
                  <a:pt x="70" y="29"/>
                </a:lnTo>
                <a:lnTo>
                  <a:pt x="121" y="36"/>
                </a:lnTo>
                <a:lnTo>
                  <a:pt x="121" y="36"/>
                </a:lnTo>
                <a:lnTo>
                  <a:pt x="185" y="43"/>
                </a:lnTo>
                <a:lnTo>
                  <a:pt x="262" y="47"/>
                </a:lnTo>
                <a:lnTo>
                  <a:pt x="262" y="47"/>
                </a:lnTo>
                <a:lnTo>
                  <a:pt x="304" y="50"/>
                </a:lnTo>
                <a:lnTo>
                  <a:pt x="304" y="50"/>
                </a:lnTo>
                <a:lnTo>
                  <a:pt x="348" y="51"/>
                </a:lnTo>
                <a:lnTo>
                  <a:pt x="348" y="51"/>
                </a:lnTo>
                <a:lnTo>
                  <a:pt x="443" y="53"/>
                </a:lnTo>
                <a:lnTo>
                  <a:pt x="443" y="53"/>
                </a:lnTo>
                <a:lnTo>
                  <a:pt x="547" y="53"/>
                </a:lnTo>
                <a:lnTo>
                  <a:pt x="547" y="53"/>
                </a:lnTo>
                <a:lnTo>
                  <a:pt x="658" y="50"/>
                </a:lnTo>
                <a:lnTo>
                  <a:pt x="658" y="50"/>
                </a:lnTo>
                <a:lnTo>
                  <a:pt x="776" y="47"/>
                </a:lnTo>
                <a:lnTo>
                  <a:pt x="899" y="42"/>
                </a:lnTo>
                <a:lnTo>
                  <a:pt x="899" y="42"/>
                </a:lnTo>
                <a:lnTo>
                  <a:pt x="1025" y="36"/>
                </a:lnTo>
                <a:lnTo>
                  <a:pt x="1025" y="36"/>
                </a:lnTo>
                <a:lnTo>
                  <a:pt x="1156" y="29"/>
                </a:lnTo>
                <a:lnTo>
                  <a:pt x="1156" y="29"/>
                </a:lnTo>
                <a:lnTo>
                  <a:pt x="1423" y="16"/>
                </a:lnTo>
                <a:lnTo>
                  <a:pt x="1423" y="16"/>
                </a:lnTo>
                <a:lnTo>
                  <a:pt x="1555" y="10"/>
                </a:lnTo>
                <a:lnTo>
                  <a:pt x="1555" y="10"/>
                </a:lnTo>
                <a:lnTo>
                  <a:pt x="1689" y="5"/>
                </a:lnTo>
                <a:lnTo>
                  <a:pt x="1689" y="5"/>
                </a:lnTo>
                <a:lnTo>
                  <a:pt x="1820" y="2"/>
                </a:lnTo>
                <a:lnTo>
                  <a:pt x="1820" y="2"/>
                </a:lnTo>
                <a:lnTo>
                  <a:pt x="1884" y="0"/>
                </a:lnTo>
                <a:lnTo>
                  <a:pt x="1884" y="0"/>
                </a:lnTo>
                <a:lnTo>
                  <a:pt x="1946" y="0"/>
                </a:lnTo>
                <a:lnTo>
                  <a:pt x="1946" y="0"/>
                </a:lnTo>
                <a:lnTo>
                  <a:pt x="2070" y="0"/>
                </a:lnTo>
                <a:lnTo>
                  <a:pt x="2070" y="0"/>
                </a:lnTo>
                <a:lnTo>
                  <a:pt x="2130" y="0"/>
                </a:lnTo>
                <a:lnTo>
                  <a:pt x="2130" y="0"/>
                </a:lnTo>
                <a:lnTo>
                  <a:pt x="2188" y="2"/>
                </a:lnTo>
                <a:lnTo>
                  <a:pt x="2188" y="2"/>
                </a:lnTo>
                <a:lnTo>
                  <a:pt x="2299" y="5"/>
                </a:lnTo>
                <a:lnTo>
                  <a:pt x="2299" y="5"/>
                </a:lnTo>
                <a:lnTo>
                  <a:pt x="2405" y="10"/>
                </a:lnTo>
                <a:lnTo>
                  <a:pt x="2405" y="10"/>
                </a:lnTo>
                <a:lnTo>
                  <a:pt x="2500" y="16"/>
                </a:lnTo>
                <a:lnTo>
                  <a:pt x="2587" y="23"/>
                </a:lnTo>
                <a:lnTo>
                  <a:pt x="2587" y="23"/>
                </a:lnTo>
                <a:lnTo>
                  <a:pt x="2664" y="32"/>
                </a:lnTo>
                <a:lnTo>
                  <a:pt x="2728" y="42"/>
                </a:lnTo>
                <a:lnTo>
                  <a:pt x="2728" y="42"/>
                </a:lnTo>
                <a:lnTo>
                  <a:pt x="2779" y="50"/>
                </a:lnTo>
                <a:lnTo>
                  <a:pt x="2818" y="57"/>
                </a:lnTo>
                <a:lnTo>
                  <a:pt x="2818" y="57"/>
                </a:lnTo>
                <a:lnTo>
                  <a:pt x="2840" y="63"/>
                </a:lnTo>
                <a:lnTo>
                  <a:pt x="2840" y="63"/>
                </a:lnTo>
                <a:lnTo>
                  <a:pt x="2847" y="66"/>
                </a:lnTo>
                <a:lnTo>
                  <a:pt x="2847" y="66"/>
                </a:lnTo>
                <a:close/>
              </a:path>
            </a:pathLst>
          </a:custGeom>
          <a:solidFill>
            <a:srgbClr val="D3E9D5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30" name="Freeform 206"/>
          <p:cNvSpPr>
            <a:spLocks/>
          </p:cNvSpPr>
          <p:nvPr/>
        </p:nvSpPr>
        <p:spPr bwMode="auto">
          <a:xfrm>
            <a:off x="5872164" y="833438"/>
            <a:ext cx="4519613" cy="111125"/>
          </a:xfrm>
          <a:custGeom>
            <a:avLst/>
            <a:gdLst/>
            <a:ahLst/>
            <a:cxnLst>
              <a:cxn ang="0">
                <a:pos x="2847" y="52"/>
              </a:cxn>
              <a:cxn ang="0">
                <a:pos x="2816" y="46"/>
              </a:cxn>
              <a:cxn ang="0">
                <a:pos x="2726" y="36"/>
              </a:cxn>
              <a:cxn ang="0">
                <a:pos x="2662" y="30"/>
              </a:cxn>
              <a:cxn ang="0">
                <a:pos x="2586" y="28"/>
              </a:cxn>
              <a:cxn ang="0">
                <a:pos x="2403" y="22"/>
              </a:cxn>
              <a:cxn ang="0">
                <a:pos x="2299" y="20"/>
              </a:cxn>
              <a:cxn ang="0">
                <a:pos x="2188" y="22"/>
              </a:cxn>
              <a:cxn ang="0">
                <a:pos x="2130" y="22"/>
              </a:cxn>
              <a:cxn ang="0">
                <a:pos x="2070" y="23"/>
              </a:cxn>
              <a:cxn ang="0">
                <a:pos x="1948" y="26"/>
              </a:cxn>
              <a:cxn ang="0">
                <a:pos x="1884" y="28"/>
              </a:cxn>
              <a:cxn ang="0">
                <a:pos x="1820" y="30"/>
              </a:cxn>
              <a:cxn ang="0">
                <a:pos x="1690" y="35"/>
              </a:cxn>
              <a:cxn ang="0">
                <a:pos x="1424" y="47"/>
              </a:cxn>
              <a:cxn ang="0">
                <a:pos x="1158" y="59"/>
              </a:cxn>
              <a:cxn ang="0">
                <a:pos x="900" y="67"/>
              </a:cxn>
              <a:cxn ang="0">
                <a:pos x="776" y="70"/>
              </a:cxn>
              <a:cxn ang="0">
                <a:pos x="660" y="70"/>
              </a:cxn>
              <a:cxn ang="0">
                <a:pos x="443" y="65"/>
              </a:cxn>
              <a:cxn ang="0">
                <a:pos x="346" y="59"/>
              </a:cxn>
              <a:cxn ang="0">
                <a:pos x="259" y="52"/>
              </a:cxn>
              <a:cxn ang="0">
                <a:pos x="120" y="32"/>
              </a:cxn>
              <a:cxn ang="0">
                <a:pos x="93" y="26"/>
              </a:cxn>
              <a:cxn ang="0">
                <a:pos x="32" y="12"/>
              </a:cxn>
              <a:cxn ang="0">
                <a:pos x="0" y="2"/>
              </a:cxn>
              <a:cxn ang="0">
                <a:pos x="32" y="10"/>
              </a:cxn>
              <a:cxn ang="0">
                <a:pos x="70" y="18"/>
              </a:cxn>
              <a:cxn ang="0">
                <a:pos x="121" y="26"/>
              </a:cxn>
              <a:cxn ang="0">
                <a:pos x="261" y="40"/>
              </a:cxn>
              <a:cxn ang="0">
                <a:pos x="348" y="46"/>
              </a:cxn>
              <a:cxn ang="0">
                <a:pos x="443" y="49"/>
              </a:cxn>
              <a:cxn ang="0">
                <a:pos x="658" y="49"/>
              </a:cxn>
              <a:cxn ang="0">
                <a:pos x="776" y="46"/>
              </a:cxn>
              <a:cxn ang="0">
                <a:pos x="900" y="43"/>
              </a:cxn>
              <a:cxn ang="0">
                <a:pos x="1156" y="32"/>
              </a:cxn>
              <a:cxn ang="0">
                <a:pos x="1423" y="19"/>
              </a:cxn>
              <a:cxn ang="0">
                <a:pos x="1689" y="8"/>
              </a:cxn>
              <a:cxn ang="0">
                <a:pos x="1820" y="3"/>
              </a:cxn>
              <a:cxn ang="0">
                <a:pos x="1884" y="2"/>
              </a:cxn>
              <a:cxn ang="0">
                <a:pos x="1946" y="2"/>
              </a:cxn>
              <a:cxn ang="0">
                <a:pos x="2070" y="0"/>
              </a:cxn>
              <a:cxn ang="0">
                <a:pos x="2130" y="0"/>
              </a:cxn>
              <a:cxn ang="0">
                <a:pos x="2188" y="0"/>
              </a:cxn>
              <a:cxn ang="0">
                <a:pos x="2299" y="2"/>
              </a:cxn>
              <a:cxn ang="0">
                <a:pos x="2405" y="6"/>
              </a:cxn>
              <a:cxn ang="0">
                <a:pos x="2587" y="16"/>
              </a:cxn>
              <a:cxn ang="0">
                <a:pos x="2662" y="23"/>
              </a:cxn>
              <a:cxn ang="0">
                <a:pos x="2726" y="30"/>
              </a:cxn>
              <a:cxn ang="0">
                <a:pos x="2816" y="45"/>
              </a:cxn>
              <a:cxn ang="0">
                <a:pos x="2847" y="52"/>
              </a:cxn>
            </a:cxnLst>
            <a:rect l="0" t="0" r="r" b="b"/>
            <a:pathLst>
              <a:path w="2847" h="70">
                <a:moveTo>
                  <a:pt x="2847" y="52"/>
                </a:moveTo>
                <a:lnTo>
                  <a:pt x="2847" y="52"/>
                </a:lnTo>
                <a:lnTo>
                  <a:pt x="2816" y="46"/>
                </a:lnTo>
                <a:lnTo>
                  <a:pt x="2816" y="46"/>
                </a:lnTo>
                <a:lnTo>
                  <a:pt x="2778" y="42"/>
                </a:lnTo>
                <a:lnTo>
                  <a:pt x="2726" y="36"/>
                </a:lnTo>
                <a:lnTo>
                  <a:pt x="2726" y="36"/>
                </a:lnTo>
                <a:lnTo>
                  <a:pt x="2662" y="30"/>
                </a:lnTo>
                <a:lnTo>
                  <a:pt x="2586" y="28"/>
                </a:lnTo>
                <a:lnTo>
                  <a:pt x="2586" y="28"/>
                </a:lnTo>
                <a:lnTo>
                  <a:pt x="2500" y="23"/>
                </a:lnTo>
                <a:lnTo>
                  <a:pt x="2403" y="22"/>
                </a:lnTo>
                <a:lnTo>
                  <a:pt x="2403" y="22"/>
                </a:lnTo>
                <a:lnTo>
                  <a:pt x="2299" y="20"/>
                </a:lnTo>
                <a:lnTo>
                  <a:pt x="2188" y="22"/>
                </a:lnTo>
                <a:lnTo>
                  <a:pt x="2188" y="22"/>
                </a:lnTo>
                <a:lnTo>
                  <a:pt x="2130" y="22"/>
                </a:lnTo>
                <a:lnTo>
                  <a:pt x="2130" y="22"/>
                </a:lnTo>
                <a:lnTo>
                  <a:pt x="2070" y="23"/>
                </a:lnTo>
                <a:lnTo>
                  <a:pt x="2070" y="23"/>
                </a:lnTo>
                <a:lnTo>
                  <a:pt x="1948" y="26"/>
                </a:lnTo>
                <a:lnTo>
                  <a:pt x="1948" y="26"/>
                </a:lnTo>
                <a:lnTo>
                  <a:pt x="1884" y="28"/>
                </a:lnTo>
                <a:lnTo>
                  <a:pt x="1884" y="28"/>
                </a:lnTo>
                <a:lnTo>
                  <a:pt x="1820" y="30"/>
                </a:lnTo>
                <a:lnTo>
                  <a:pt x="1820" y="30"/>
                </a:lnTo>
                <a:lnTo>
                  <a:pt x="1690" y="35"/>
                </a:lnTo>
                <a:lnTo>
                  <a:pt x="1690" y="35"/>
                </a:lnTo>
                <a:lnTo>
                  <a:pt x="1424" y="47"/>
                </a:lnTo>
                <a:lnTo>
                  <a:pt x="1424" y="47"/>
                </a:lnTo>
                <a:lnTo>
                  <a:pt x="1158" y="59"/>
                </a:lnTo>
                <a:lnTo>
                  <a:pt x="1158" y="59"/>
                </a:lnTo>
                <a:lnTo>
                  <a:pt x="1028" y="65"/>
                </a:lnTo>
                <a:lnTo>
                  <a:pt x="900" y="67"/>
                </a:lnTo>
                <a:lnTo>
                  <a:pt x="900" y="67"/>
                </a:lnTo>
                <a:lnTo>
                  <a:pt x="776" y="70"/>
                </a:lnTo>
                <a:lnTo>
                  <a:pt x="660" y="70"/>
                </a:lnTo>
                <a:lnTo>
                  <a:pt x="660" y="70"/>
                </a:lnTo>
                <a:lnTo>
                  <a:pt x="547" y="69"/>
                </a:lnTo>
                <a:lnTo>
                  <a:pt x="443" y="65"/>
                </a:lnTo>
                <a:lnTo>
                  <a:pt x="443" y="65"/>
                </a:lnTo>
                <a:lnTo>
                  <a:pt x="346" y="59"/>
                </a:lnTo>
                <a:lnTo>
                  <a:pt x="259" y="52"/>
                </a:lnTo>
                <a:lnTo>
                  <a:pt x="259" y="52"/>
                </a:lnTo>
                <a:lnTo>
                  <a:pt x="184" y="42"/>
                </a:lnTo>
                <a:lnTo>
                  <a:pt x="120" y="32"/>
                </a:lnTo>
                <a:lnTo>
                  <a:pt x="120" y="32"/>
                </a:lnTo>
                <a:lnTo>
                  <a:pt x="93" y="26"/>
                </a:lnTo>
                <a:lnTo>
                  <a:pt x="69" y="20"/>
                </a:lnTo>
                <a:lnTo>
                  <a:pt x="32" y="12"/>
                </a:lnTo>
                <a:lnTo>
                  <a:pt x="32" y="12"/>
                </a:lnTo>
                <a:lnTo>
                  <a:pt x="0" y="2"/>
                </a:lnTo>
                <a:lnTo>
                  <a:pt x="0" y="2"/>
                </a:lnTo>
                <a:lnTo>
                  <a:pt x="32" y="10"/>
                </a:lnTo>
                <a:lnTo>
                  <a:pt x="32" y="10"/>
                </a:lnTo>
                <a:lnTo>
                  <a:pt x="70" y="18"/>
                </a:lnTo>
                <a:lnTo>
                  <a:pt x="121" y="26"/>
                </a:lnTo>
                <a:lnTo>
                  <a:pt x="121" y="26"/>
                </a:lnTo>
                <a:lnTo>
                  <a:pt x="185" y="33"/>
                </a:lnTo>
                <a:lnTo>
                  <a:pt x="261" y="40"/>
                </a:lnTo>
                <a:lnTo>
                  <a:pt x="261" y="40"/>
                </a:lnTo>
                <a:lnTo>
                  <a:pt x="348" y="46"/>
                </a:lnTo>
                <a:lnTo>
                  <a:pt x="443" y="49"/>
                </a:lnTo>
                <a:lnTo>
                  <a:pt x="443" y="49"/>
                </a:lnTo>
                <a:lnTo>
                  <a:pt x="547" y="50"/>
                </a:lnTo>
                <a:lnTo>
                  <a:pt x="658" y="49"/>
                </a:lnTo>
                <a:lnTo>
                  <a:pt x="658" y="49"/>
                </a:lnTo>
                <a:lnTo>
                  <a:pt x="776" y="46"/>
                </a:lnTo>
                <a:lnTo>
                  <a:pt x="900" y="43"/>
                </a:lnTo>
                <a:lnTo>
                  <a:pt x="900" y="43"/>
                </a:lnTo>
                <a:lnTo>
                  <a:pt x="1027" y="37"/>
                </a:lnTo>
                <a:lnTo>
                  <a:pt x="1156" y="32"/>
                </a:lnTo>
                <a:lnTo>
                  <a:pt x="1156" y="32"/>
                </a:lnTo>
                <a:lnTo>
                  <a:pt x="1423" y="19"/>
                </a:lnTo>
                <a:lnTo>
                  <a:pt x="1423" y="19"/>
                </a:lnTo>
                <a:lnTo>
                  <a:pt x="1689" y="8"/>
                </a:lnTo>
                <a:lnTo>
                  <a:pt x="1689" y="8"/>
                </a:lnTo>
                <a:lnTo>
                  <a:pt x="1820" y="3"/>
                </a:lnTo>
                <a:lnTo>
                  <a:pt x="1820" y="3"/>
                </a:lnTo>
                <a:lnTo>
                  <a:pt x="1884" y="2"/>
                </a:lnTo>
                <a:lnTo>
                  <a:pt x="1884" y="2"/>
                </a:lnTo>
                <a:lnTo>
                  <a:pt x="1946" y="2"/>
                </a:lnTo>
                <a:lnTo>
                  <a:pt x="1946" y="2"/>
                </a:lnTo>
                <a:lnTo>
                  <a:pt x="2070" y="0"/>
                </a:lnTo>
                <a:lnTo>
                  <a:pt x="2070" y="0"/>
                </a:lnTo>
                <a:lnTo>
                  <a:pt x="2130" y="0"/>
                </a:lnTo>
                <a:lnTo>
                  <a:pt x="2130" y="0"/>
                </a:lnTo>
                <a:lnTo>
                  <a:pt x="2188" y="0"/>
                </a:lnTo>
                <a:lnTo>
                  <a:pt x="2188" y="0"/>
                </a:lnTo>
                <a:lnTo>
                  <a:pt x="2299" y="2"/>
                </a:lnTo>
                <a:lnTo>
                  <a:pt x="2405" y="6"/>
                </a:lnTo>
                <a:lnTo>
                  <a:pt x="2405" y="6"/>
                </a:lnTo>
                <a:lnTo>
                  <a:pt x="2500" y="10"/>
                </a:lnTo>
                <a:lnTo>
                  <a:pt x="2587" y="16"/>
                </a:lnTo>
                <a:lnTo>
                  <a:pt x="2587" y="16"/>
                </a:lnTo>
                <a:lnTo>
                  <a:pt x="2662" y="23"/>
                </a:lnTo>
                <a:lnTo>
                  <a:pt x="2726" y="30"/>
                </a:lnTo>
                <a:lnTo>
                  <a:pt x="2726" y="30"/>
                </a:lnTo>
                <a:lnTo>
                  <a:pt x="2779" y="37"/>
                </a:lnTo>
                <a:lnTo>
                  <a:pt x="2816" y="45"/>
                </a:lnTo>
                <a:lnTo>
                  <a:pt x="2816" y="45"/>
                </a:lnTo>
                <a:lnTo>
                  <a:pt x="2847" y="52"/>
                </a:lnTo>
                <a:lnTo>
                  <a:pt x="2847" y="52"/>
                </a:lnTo>
                <a:close/>
              </a:path>
            </a:pathLst>
          </a:custGeom>
          <a:solidFill>
            <a:srgbClr val="13AE67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" name="Freeform 208">
            <a:extLst>
              <a:ext uri="{FF2B5EF4-FFF2-40B4-BE49-F238E27FC236}">
                <a16:creationId xmlns:a16="http://schemas.microsoft.com/office/drawing/2014/main" id="{8273CD96-9D7B-44EA-83A5-BB26F656ED1A}"/>
              </a:ext>
            </a:extLst>
          </p:cNvPr>
          <p:cNvSpPr>
            <a:spLocks/>
          </p:cNvSpPr>
          <p:nvPr/>
        </p:nvSpPr>
        <p:spPr bwMode="auto">
          <a:xfrm>
            <a:off x="522776" y="1005874"/>
            <a:ext cx="4519613" cy="155575"/>
          </a:xfrm>
          <a:custGeom>
            <a:avLst/>
            <a:gdLst/>
            <a:ahLst/>
            <a:cxnLst>
              <a:cxn ang="0">
                <a:pos x="2847" y="65"/>
              </a:cxn>
              <a:cxn ang="0">
                <a:pos x="2815" y="61"/>
              </a:cxn>
              <a:cxn ang="0">
                <a:pos x="2725" y="54"/>
              </a:cxn>
              <a:cxn ang="0">
                <a:pos x="2661" y="49"/>
              </a:cxn>
              <a:cxn ang="0">
                <a:pos x="2584" y="48"/>
              </a:cxn>
              <a:cxn ang="0">
                <a:pos x="2402" y="45"/>
              </a:cxn>
              <a:cxn ang="0">
                <a:pos x="2298" y="47"/>
              </a:cxn>
              <a:cxn ang="0">
                <a:pos x="2187" y="48"/>
              </a:cxn>
              <a:cxn ang="0">
                <a:pos x="2129" y="49"/>
              </a:cxn>
              <a:cxn ang="0">
                <a:pos x="2069" y="52"/>
              </a:cxn>
              <a:cxn ang="0">
                <a:pos x="1946" y="55"/>
              </a:cxn>
              <a:cxn ang="0">
                <a:pos x="1884" y="58"/>
              </a:cxn>
              <a:cxn ang="0">
                <a:pos x="1820" y="59"/>
              </a:cxn>
              <a:cxn ang="0">
                <a:pos x="1689" y="65"/>
              </a:cxn>
              <a:cxn ang="0">
                <a:pos x="1424" y="78"/>
              </a:cxn>
              <a:cxn ang="0">
                <a:pos x="1158" y="89"/>
              </a:cxn>
              <a:cxn ang="0">
                <a:pos x="1027" y="94"/>
              </a:cxn>
              <a:cxn ang="0">
                <a:pos x="900" y="98"/>
              </a:cxn>
              <a:cxn ang="0">
                <a:pos x="776" y="98"/>
              </a:cxn>
              <a:cxn ang="0">
                <a:pos x="658" y="98"/>
              </a:cxn>
              <a:cxn ang="0">
                <a:pos x="546" y="95"/>
              </a:cxn>
              <a:cxn ang="0">
                <a:pos x="440" y="89"/>
              </a:cxn>
              <a:cxn ang="0">
                <a:pos x="345" y="81"/>
              </a:cxn>
              <a:cxn ang="0">
                <a:pos x="301" y="77"/>
              </a:cxn>
              <a:cxn ang="0">
                <a:pos x="258" y="72"/>
              </a:cxn>
              <a:cxn ang="0">
                <a:pos x="220" y="67"/>
              </a:cxn>
              <a:cxn ang="0">
                <a:pos x="119" y="48"/>
              </a:cxn>
              <a:cxn ang="0">
                <a:pos x="91" y="42"/>
              </a:cxn>
              <a:cxn ang="0">
                <a:pos x="30" y="27"/>
              </a:cxn>
              <a:cxn ang="0">
                <a:pos x="0" y="17"/>
              </a:cxn>
              <a:cxn ang="0">
                <a:pos x="32" y="22"/>
              </a:cxn>
              <a:cxn ang="0">
                <a:pos x="69" y="30"/>
              </a:cxn>
              <a:cxn ang="0">
                <a:pos x="121" y="37"/>
              </a:cxn>
              <a:cxn ang="0">
                <a:pos x="261" y="48"/>
              </a:cxn>
              <a:cxn ang="0">
                <a:pos x="302" y="49"/>
              </a:cxn>
              <a:cxn ang="0">
                <a:pos x="346" y="51"/>
              </a:cxn>
              <a:cxn ang="0">
                <a:pos x="442" y="52"/>
              </a:cxn>
              <a:cxn ang="0">
                <a:pos x="546" y="52"/>
              </a:cxn>
              <a:cxn ang="0">
                <a:pos x="658" y="51"/>
              </a:cxn>
              <a:cxn ang="0">
                <a:pos x="775" y="47"/>
              </a:cxn>
              <a:cxn ang="0">
                <a:pos x="897" y="42"/>
              </a:cxn>
              <a:cxn ang="0">
                <a:pos x="1025" y="35"/>
              </a:cxn>
              <a:cxn ang="0">
                <a:pos x="1155" y="30"/>
              </a:cxn>
              <a:cxn ang="0">
                <a:pos x="1421" y="15"/>
              </a:cxn>
              <a:cxn ang="0">
                <a:pos x="1555" y="10"/>
              </a:cxn>
              <a:cxn ang="0">
                <a:pos x="1687" y="5"/>
              </a:cxn>
              <a:cxn ang="0">
                <a:pos x="1818" y="1"/>
              </a:cxn>
              <a:cxn ang="0">
                <a:pos x="1882" y="1"/>
              </a:cxn>
              <a:cxn ang="0">
                <a:pos x="1945" y="0"/>
              </a:cxn>
              <a:cxn ang="0">
                <a:pos x="2069" y="0"/>
              </a:cxn>
              <a:cxn ang="0">
                <a:pos x="2129" y="1"/>
              </a:cxn>
              <a:cxn ang="0">
                <a:pos x="2187" y="1"/>
              </a:cxn>
              <a:cxn ang="0">
                <a:pos x="2299" y="5"/>
              </a:cxn>
              <a:cxn ang="0">
                <a:pos x="2403" y="10"/>
              </a:cxn>
              <a:cxn ang="0">
                <a:pos x="2585" y="24"/>
              </a:cxn>
              <a:cxn ang="0">
                <a:pos x="2662" y="32"/>
              </a:cxn>
              <a:cxn ang="0">
                <a:pos x="2726" y="41"/>
              </a:cxn>
              <a:cxn ang="0">
                <a:pos x="2816" y="58"/>
              </a:cxn>
              <a:cxn ang="0">
                <a:pos x="2839" y="64"/>
              </a:cxn>
              <a:cxn ang="0">
                <a:pos x="2847" y="65"/>
              </a:cxn>
            </a:cxnLst>
            <a:rect l="0" t="0" r="r" b="b"/>
            <a:pathLst>
              <a:path w="2847" h="98">
                <a:moveTo>
                  <a:pt x="2847" y="65"/>
                </a:moveTo>
                <a:lnTo>
                  <a:pt x="2847" y="65"/>
                </a:lnTo>
                <a:lnTo>
                  <a:pt x="2815" y="61"/>
                </a:lnTo>
                <a:lnTo>
                  <a:pt x="2815" y="61"/>
                </a:lnTo>
                <a:lnTo>
                  <a:pt x="2776" y="57"/>
                </a:lnTo>
                <a:lnTo>
                  <a:pt x="2725" y="54"/>
                </a:lnTo>
                <a:lnTo>
                  <a:pt x="2725" y="54"/>
                </a:lnTo>
                <a:lnTo>
                  <a:pt x="2661" y="49"/>
                </a:lnTo>
                <a:lnTo>
                  <a:pt x="2584" y="48"/>
                </a:lnTo>
                <a:lnTo>
                  <a:pt x="2584" y="48"/>
                </a:lnTo>
                <a:lnTo>
                  <a:pt x="2499" y="47"/>
                </a:lnTo>
                <a:lnTo>
                  <a:pt x="2402" y="45"/>
                </a:lnTo>
                <a:lnTo>
                  <a:pt x="2402" y="45"/>
                </a:lnTo>
                <a:lnTo>
                  <a:pt x="2298" y="47"/>
                </a:lnTo>
                <a:lnTo>
                  <a:pt x="2298" y="47"/>
                </a:lnTo>
                <a:lnTo>
                  <a:pt x="2187" y="48"/>
                </a:lnTo>
                <a:lnTo>
                  <a:pt x="2187" y="48"/>
                </a:lnTo>
                <a:lnTo>
                  <a:pt x="2129" y="49"/>
                </a:lnTo>
                <a:lnTo>
                  <a:pt x="2129" y="49"/>
                </a:lnTo>
                <a:lnTo>
                  <a:pt x="2069" y="52"/>
                </a:lnTo>
                <a:lnTo>
                  <a:pt x="2069" y="52"/>
                </a:lnTo>
                <a:lnTo>
                  <a:pt x="1946" y="55"/>
                </a:lnTo>
                <a:lnTo>
                  <a:pt x="1946" y="55"/>
                </a:lnTo>
                <a:lnTo>
                  <a:pt x="1884" y="58"/>
                </a:lnTo>
                <a:lnTo>
                  <a:pt x="1884" y="58"/>
                </a:lnTo>
                <a:lnTo>
                  <a:pt x="1820" y="59"/>
                </a:lnTo>
                <a:lnTo>
                  <a:pt x="1820" y="59"/>
                </a:lnTo>
                <a:lnTo>
                  <a:pt x="1689" y="65"/>
                </a:lnTo>
                <a:lnTo>
                  <a:pt x="1689" y="65"/>
                </a:lnTo>
                <a:lnTo>
                  <a:pt x="1424" y="78"/>
                </a:lnTo>
                <a:lnTo>
                  <a:pt x="1424" y="78"/>
                </a:lnTo>
                <a:lnTo>
                  <a:pt x="1158" y="89"/>
                </a:lnTo>
                <a:lnTo>
                  <a:pt x="1158" y="89"/>
                </a:lnTo>
                <a:lnTo>
                  <a:pt x="1027" y="94"/>
                </a:lnTo>
                <a:lnTo>
                  <a:pt x="1027" y="94"/>
                </a:lnTo>
                <a:lnTo>
                  <a:pt x="900" y="98"/>
                </a:lnTo>
                <a:lnTo>
                  <a:pt x="900" y="98"/>
                </a:lnTo>
                <a:lnTo>
                  <a:pt x="776" y="98"/>
                </a:lnTo>
                <a:lnTo>
                  <a:pt x="658" y="98"/>
                </a:lnTo>
                <a:lnTo>
                  <a:pt x="658" y="98"/>
                </a:lnTo>
                <a:lnTo>
                  <a:pt x="546" y="95"/>
                </a:lnTo>
                <a:lnTo>
                  <a:pt x="546" y="95"/>
                </a:lnTo>
                <a:lnTo>
                  <a:pt x="440" y="89"/>
                </a:lnTo>
                <a:lnTo>
                  <a:pt x="440" y="89"/>
                </a:lnTo>
                <a:lnTo>
                  <a:pt x="392" y="85"/>
                </a:lnTo>
                <a:lnTo>
                  <a:pt x="345" y="81"/>
                </a:lnTo>
                <a:lnTo>
                  <a:pt x="345" y="81"/>
                </a:lnTo>
                <a:lnTo>
                  <a:pt x="301" y="77"/>
                </a:lnTo>
                <a:lnTo>
                  <a:pt x="301" y="77"/>
                </a:lnTo>
                <a:lnTo>
                  <a:pt x="258" y="72"/>
                </a:lnTo>
                <a:lnTo>
                  <a:pt x="258" y="72"/>
                </a:lnTo>
                <a:lnTo>
                  <a:pt x="220" y="67"/>
                </a:lnTo>
                <a:lnTo>
                  <a:pt x="183" y="61"/>
                </a:lnTo>
                <a:lnTo>
                  <a:pt x="119" y="48"/>
                </a:lnTo>
                <a:lnTo>
                  <a:pt x="119" y="48"/>
                </a:lnTo>
                <a:lnTo>
                  <a:pt x="91" y="42"/>
                </a:lnTo>
                <a:lnTo>
                  <a:pt x="67" y="37"/>
                </a:lnTo>
                <a:lnTo>
                  <a:pt x="30" y="27"/>
                </a:lnTo>
                <a:lnTo>
                  <a:pt x="30" y="27"/>
                </a:lnTo>
                <a:lnTo>
                  <a:pt x="0" y="17"/>
                </a:lnTo>
                <a:lnTo>
                  <a:pt x="0" y="17"/>
                </a:lnTo>
                <a:lnTo>
                  <a:pt x="32" y="22"/>
                </a:lnTo>
                <a:lnTo>
                  <a:pt x="32" y="22"/>
                </a:lnTo>
                <a:lnTo>
                  <a:pt x="69" y="30"/>
                </a:lnTo>
                <a:lnTo>
                  <a:pt x="121" y="37"/>
                </a:lnTo>
                <a:lnTo>
                  <a:pt x="121" y="37"/>
                </a:lnTo>
                <a:lnTo>
                  <a:pt x="185" y="42"/>
                </a:lnTo>
                <a:lnTo>
                  <a:pt x="261" y="48"/>
                </a:lnTo>
                <a:lnTo>
                  <a:pt x="261" y="48"/>
                </a:lnTo>
                <a:lnTo>
                  <a:pt x="302" y="49"/>
                </a:lnTo>
                <a:lnTo>
                  <a:pt x="302" y="49"/>
                </a:lnTo>
                <a:lnTo>
                  <a:pt x="346" y="51"/>
                </a:lnTo>
                <a:lnTo>
                  <a:pt x="346" y="51"/>
                </a:lnTo>
                <a:lnTo>
                  <a:pt x="442" y="52"/>
                </a:lnTo>
                <a:lnTo>
                  <a:pt x="442" y="52"/>
                </a:lnTo>
                <a:lnTo>
                  <a:pt x="546" y="52"/>
                </a:lnTo>
                <a:lnTo>
                  <a:pt x="546" y="52"/>
                </a:lnTo>
                <a:lnTo>
                  <a:pt x="658" y="51"/>
                </a:lnTo>
                <a:lnTo>
                  <a:pt x="658" y="51"/>
                </a:lnTo>
                <a:lnTo>
                  <a:pt x="775" y="47"/>
                </a:lnTo>
                <a:lnTo>
                  <a:pt x="897" y="42"/>
                </a:lnTo>
                <a:lnTo>
                  <a:pt x="897" y="42"/>
                </a:lnTo>
                <a:lnTo>
                  <a:pt x="1025" y="35"/>
                </a:lnTo>
                <a:lnTo>
                  <a:pt x="1025" y="35"/>
                </a:lnTo>
                <a:lnTo>
                  <a:pt x="1155" y="30"/>
                </a:lnTo>
                <a:lnTo>
                  <a:pt x="1155" y="30"/>
                </a:lnTo>
                <a:lnTo>
                  <a:pt x="1421" y="15"/>
                </a:lnTo>
                <a:lnTo>
                  <a:pt x="1421" y="15"/>
                </a:lnTo>
                <a:lnTo>
                  <a:pt x="1555" y="10"/>
                </a:lnTo>
                <a:lnTo>
                  <a:pt x="1555" y="10"/>
                </a:lnTo>
                <a:lnTo>
                  <a:pt x="1687" y="5"/>
                </a:lnTo>
                <a:lnTo>
                  <a:pt x="1687" y="5"/>
                </a:lnTo>
                <a:lnTo>
                  <a:pt x="1818" y="1"/>
                </a:lnTo>
                <a:lnTo>
                  <a:pt x="1818" y="1"/>
                </a:lnTo>
                <a:lnTo>
                  <a:pt x="1882" y="1"/>
                </a:lnTo>
                <a:lnTo>
                  <a:pt x="1882" y="1"/>
                </a:lnTo>
                <a:lnTo>
                  <a:pt x="1945" y="0"/>
                </a:lnTo>
                <a:lnTo>
                  <a:pt x="1945" y="0"/>
                </a:lnTo>
                <a:lnTo>
                  <a:pt x="2069" y="0"/>
                </a:lnTo>
                <a:lnTo>
                  <a:pt x="2069" y="0"/>
                </a:lnTo>
                <a:lnTo>
                  <a:pt x="2129" y="1"/>
                </a:lnTo>
                <a:lnTo>
                  <a:pt x="2129" y="1"/>
                </a:lnTo>
                <a:lnTo>
                  <a:pt x="2187" y="1"/>
                </a:lnTo>
                <a:lnTo>
                  <a:pt x="2187" y="1"/>
                </a:lnTo>
                <a:lnTo>
                  <a:pt x="2299" y="5"/>
                </a:lnTo>
                <a:lnTo>
                  <a:pt x="2299" y="5"/>
                </a:lnTo>
                <a:lnTo>
                  <a:pt x="2403" y="10"/>
                </a:lnTo>
                <a:lnTo>
                  <a:pt x="2403" y="10"/>
                </a:lnTo>
                <a:lnTo>
                  <a:pt x="2500" y="17"/>
                </a:lnTo>
                <a:lnTo>
                  <a:pt x="2585" y="24"/>
                </a:lnTo>
                <a:lnTo>
                  <a:pt x="2585" y="24"/>
                </a:lnTo>
                <a:lnTo>
                  <a:pt x="2662" y="32"/>
                </a:lnTo>
                <a:lnTo>
                  <a:pt x="2726" y="41"/>
                </a:lnTo>
                <a:lnTo>
                  <a:pt x="2726" y="41"/>
                </a:lnTo>
                <a:lnTo>
                  <a:pt x="2778" y="49"/>
                </a:lnTo>
                <a:lnTo>
                  <a:pt x="2816" y="58"/>
                </a:lnTo>
                <a:lnTo>
                  <a:pt x="2816" y="58"/>
                </a:lnTo>
                <a:lnTo>
                  <a:pt x="2839" y="64"/>
                </a:lnTo>
                <a:lnTo>
                  <a:pt x="2839" y="64"/>
                </a:lnTo>
                <a:lnTo>
                  <a:pt x="2847" y="65"/>
                </a:lnTo>
                <a:lnTo>
                  <a:pt x="2847" y="65"/>
                </a:lnTo>
                <a:close/>
              </a:path>
            </a:pathLst>
          </a:custGeom>
          <a:solidFill>
            <a:srgbClr val="D3E9D5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7" name="Freeform 209">
            <a:extLst>
              <a:ext uri="{FF2B5EF4-FFF2-40B4-BE49-F238E27FC236}">
                <a16:creationId xmlns:a16="http://schemas.microsoft.com/office/drawing/2014/main" id="{1D52A529-4EB3-45D4-ACC0-D57E5A432EA6}"/>
              </a:ext>
            </a:extLst>
          </p:cNvPr>
          <p:cNvSpPr>
            <a:spLocks/>
          </p:cNvSpPr>
          <p:nvPr/>
        </p:nvSpPr>
        <p:spPr bwMode="auto">
          <a:xfrm>
            <a:off x="604043" y="1006428"/>
            <a:ext cx="4519613" cy="112713"/>
          </a:xfrm>
          <a:custGeom>
            <a:avLst/>
            <a:gdLst/>
            <a:ahLst/>
            <a:cxnLst>
              <a:cxn ang="0">
                <a:pos x="2847" y="51"/>
              </a:cxn>
              <a:cxn ang="0">
                <a:pos x="2815" y="47"/>
              </a:cxn>
              <a:cxn ang="0">
                <a:pos x="2725" y="35"/>
              </a:cxn>
              <a:cxn ang="0">
                <a:pos x="2661" y="31"/>
              </a:cxn>
              <a:cxn ang="0">
                <a:pos x="2585" y="27"/>
              </a:cxn>
              <a:cxn ang="0">
                <a:pos x="2403" y="21"/>
              </a:cxn>
              <a:cxn ang="0">
                <a:pos x="2298" y="21"/>
              </a:cxn>
              <a:cxn ang="0">
                <a:pos x="2187" y="21"/>
              </a:cxn>
              <a:cxn ang="0">
                <a:pos x="2129" y="23"/>
              </a:cxn>
              <a:cxn ang="0">
                <a:pos x="2069" y="24"/>
              </a:cxn>
              <a:cxn ang="0">
                <a:pos x="1946" y="27"/>
              </a:cxn>
              <a:cxn ang="0">
                <a:pos x="1882" y="28"/>
              </a:cxn>
              <a:cxn ang="0">
                <a:pos x="1818" y="30"/>
              </a:cxn>
              <a:cxn ang="0">
                <a:pos x="1689" y="34"/>
              </a:cxn>
              <a:cxn ang="0">
                <a:pos x="1422" y="47"/>
              </a:cxn>
              <a:cxn ang="0">
                <a:pos x="1156" y="60"/>
              </a:cxn>
              <a:cxn ang="0">
                <a:pos x="899" y="68"/>
              </a:cxn>
              <a:cxn ang="0">
                <a:pos x="776" y="70"/>
              </a:cxn>
              <a:cxn ang="0">
                <a:pos x="658" y="71"/>
              </a:cxn>
              <a:cxn ang="0">
                <a:pos x="442" y="65"/>
              </a:cxn>
              <a:cxn ang="0">
                <a:pos x="345" y="60"/>
              </a:cxn>
              <a:cxn ang="0">
                <a:pos x="259" y="51"/>
              </a:cxn>
              <a:cxn ang="0">
                <a:pos x="119" y="31"/>
              </a:cxn>
              <a:cxn ang="0">
                <a:pos x="91" y="26"/>
              </a:cxn>
              <a:cxn ang="0">
                <a:pos x="30" y="11"/>
              </a:cxn>
              <a:cxn ang="0">
                <a:pos x="0" y="3"/>
              </a:cxn>
              <a:cxn ang="0">
                <a:pos x="32" y="10"/>
              </a:cxn>
              <a:cxn ang="0">
                <a:pos x="69" y="17"/>
              </a:cxn>
              <a:cxn ang="0">
                <a:pos x="120" y="26"/>
              </a:cxn>
              <a:cxn ang="0">
                <a:pos x="259" y="41"/>
              </a:cxn>
              <a:cxn ang="0">
                <a:pos x="346" y="45"/>
              </a:cxn>
              <a:cxn ang="0">
                <a:pos x="442" y="48"/>
              </a:cxn>
              <a:cxn ang="0">
                <a:pos x="658" y="50"/>
              </a:cxn>
              <a:cxn ang="0">
                <a:pos x="775" y="47"/>
              </a:cxn>
              <a:cxn ang="0">
                <a:pos x="899" y="43"/>
              </a:cxn>
              <a:cxn ang="0">
                <a:pos x="1156" y="31"/>
              </a:cxn>
              <a:cxn ang="0">
                <a:pos x="1421" y="18"/>
              </a:cxn>
              <a:cxn ang="0">
                <a:pos x="1687" y="7"/>
              </a:cxn>
              <a:cxn ang="0">
                <a:pos x="1818" y="4"/>
              </a:cxn>
              <a:cxn ang="0">
                <a:pos x="1882" y="3"/>
              </a:cxn>
              <a:cxn ang="0">
                <a:pos x="1945" y="1"/>
              </a:cxn>
              <a:cxn ang="0">
                <a:pos x="2069" y="0"/>
              </a:cxn>
              <a:cxn ang="0">
                <a:pos x="2129" y="0"/>
              </a:cxn>
              <a:cxn ang="0">
                <a:pos x="2187" y="0"/>
              </a:cxn>
              <a:cxn ang="0">
                <a:pos x="2299" y="3"/>
              </a:cxn>
              <a:cxn ang="0">
                <a:pos x="2403" y="6"/>
              </a:cxn>
              <a:cxn ang="0">
                <a:pos x="2585" y="17"/>
              </a:cxn>
              <a:cxn ang="0">
                <a:pos x="2661" y="23"/>
              </a:cxn>
              <a:cxn ang="0">
                <a:pos x="2726" y="30"/>
              </a:cxn>
              <a:cxn ang="0">
                <a:pos x="2816" y="44"/>
              </a:cxn>
              <a:cxn ang="0">
                <a:pos x="2847" y="51"/>
              </a:cxn>
            </a:cxnLst>
            <a:rect l="0" t="0" r="r" b="b"/>
            <a:pathLst>
              <a:path w="2847" h="71">
                <a:moveTo>
                  <a:pt x="2847" y="51"/>
                </a:moveTo>
                <a:lnTo>
                  <a:pt x="2847" y="51"/>
                </a:lnTo>
                <a:lnTo>
                  <a:pt x="2815" y="47"/>
                </a:lnTo>
                <a:lnTo>
                  <a:pt x="2815" y="47"/>
                </a:lnTo>
                <a:lnTo>
                  <a:pt x="2778" y="41"/>
                </a:lnTo>
                <a:lnTo>
                  <a:pt x="2725" y="35"/>
                </a:lnTo>
                <a:lnTo>
                  <a:pt x="2725" y="35"/>
                </a:lnTo>
                <a:lnTo>
                  <a:pt x="2661" y="31"/>
                </a:lnTo>
                <a:lnTo>
                  <a:pt x="2585" y="27"/>
                </a:lnTo>
                <a:lnTo>
                  <a:pt x="2585" y="27"/>
                </a:lnTo>
                <a:lnTo>
                  <a:pt x="2499" y="24"/>
                </a:lnTo>
                <a:lnTo>
                  <a:pt x="2403" y="21"/>
                </a:lnTo>
                <a:lnTo>
                  <a:pt x="2403" y="21"/>
                </a:lnTo>
                <a:lnTo>
                  <a:pt x="2298" y="21"/>
                </a:lnTo>
                <a:lnTo>
                  <a:pt x="2187" y="21"/>
                </a:lnTo>
                <a:lnTo>
                  <a:pt x="2187" y="21"/>
                </a:lnTo>
                <a:lnTo>
                  <a:pt x="2129" y="23"/>
                </a:lnTo>
                <a:lnTo>
                  <a:pt x="2129" y="23"/>
                </a:lnTo>
                <a:lnTo>
                  <a:pt x="2069" y="24"/>
                </a:lnTo>
                <a:lnTo>
                  <a:pt x="2069" y="24"/>
                </a:lnTo>
                <a:lnTo>
                  <a:pt x="1946" y="27"/>
                </a:lnTo>
                <a:lnTo>
                  <a:pt x="1946" y="27"/>
                </a:lnTo>
                <a:lnTo>
                  <a:pt x="1882" y="28"/>
                </a:lnTo>
                <a:lnTo>
                  <a:pt x="1882" y="28"/>
                </a:lnTo>
                <a:lnTo>
                  <a:pt x="1818" y="30"/>
                </a:lnTo>
                <a:lnTo>
                  <a:pt x="1818" y="30"/>
                </a:lnTo>
                <a:lnTo>
                  <a:pt x="1689" y="34"/>
                </a:lnTo>
                <a:lnTo>
                  <a:pt x="1689" y="34"/>
                </a:lnTo>
                <a:lnTo>
                  <a:pt x="1422" y="47"/>
                </a:lnTo>
                <a:lnTo>
                  <a:pt x="1422" y="47"/>
                </a:lnTo>
                <a:lnTo>
                  <a:pt x="1156" y="60"/>
                </a:lnTo>
                <a:lnTo>
                  <a:pt x="1156" y="60"/>
                </a:lnTo>
                <a:lnTo>
                  <a:pt x="1027" y="64"/>
                </a:lnTo>
                <a:lnTo>
                  <a:pt x="899" y="68"/>
                </a:lnTo>
                <a:lnTo>
                  <a:pt x="899" y="68"/>
                </a:lnTo>
                <a:lnTo>
                  <a:pt x="776" y="70"/>
                </a:lnTo>
                <a:lnTo>
                  <a:pt x="658" y="71"/>
                </a:lnTo>
                <a:lnTo>
                  <a:pt x="658" y="71"/>
                </a:lnTo>
                <a:lnTo>
                  <a:pt x="546" y="70"/>
                </a:lnTo>
                <a:lnTo>
                  <a:pt x="442" y="65"/>
                </a:lnTo>
                <a:lnTo>
                  <a:pt x="442" y="65"/>
                </a:lnTo>
                <a:lnTo>
                  <a:pt x="345" y="60"/>
                </a:lnTo>
                <a:lnTo>
                  <a:pt x="259" y="51"/>
                </a:lnTo>
                <a:lnTo>
                  <a:pt x="259" y="51"/>
                </a:lnTo>
                <a:lnTo>
                  <a:pt x="183" y="41"/>
                </a:lnTo>
                <a:lnTo>
                  <a:pt x="119" y="31"/>
                </a:lnTo>
                <a:lnTo>
                  <a:pt x="119" y="31"/>
                </a:lnTo>
                <a:lnTo>
                  <a:pt x="91" y="26"/>
                </a:lnTo>
                <a:lnTo>
                  <a:pt x="69" y="21"/>
                </a:lnTo>
                <a:lnTo>
                  <a:pt x="30" y="11"/>
                </a:lnTo>
                <a:lnTo>
                  <a:pt x="30" y="11"/>
                </a:lnTo>
                <a:lnTo>
                  <a:pt x="0" y="3"/>
                </a:lnTo>
                <a:lnTo>
                  <a:pt x="0" y="3"/>
                </a:lnTo>
                <a:lnTo>
                  <a:pt x="32" y="10"/>
                </a:lnTo>
                <a:lnTo>
                  <a:pt x="32" y="10"/>
                </a:lnTo>
                <a:lnTo>
                  <a:pt x="69" y="17"/>
                </a:lnTo>
                <a:lnTo>
                  <a:pt x="120" y="26"/>
                </a:lnTo>
                <a:lnTo>
                  <a:pt x="120" y="26"/>
                </a:lnTo>
                <a:lnTo>
                  <a:pt x="184" y="34"/>
                </a:lnTo>
                <a:lnTo>
                  <a:pt x="259" y="41"/>
                </a:lnTo>
                <a:lnTo>
                  <a:pt x="259" y="41"/>
                </a:lnTo>
                <a:lnTo>
                  <a:pt x="346" y="45"/>
                </a:lnTo>
                <a:lnTo>
                  <a:pt x="442" y="48"/>
                </a:lnTo>
                <a:lnTo>
                  <a:pt x="442" y="48"/>
                </a:lnTo>
                <a:lnTo>
                  <a:pt x="546" y="50"/>
                </a:lnTo>
                <a:lnTo>
                  <a:pt x="658" y="50"/>
                </a:lnTo>
                <a:lnTo>
                  <a:pt x="658" y="50"/>
                </a:lnTo>
                <a:lnTo>
                  <a:pt x="775" y="47"/>
                </a:lnTo>
                <a:lnTo>
                  <a:pt x="899" y="43"/>
                </a:lnTo>
                <a:lnTo>
                  <a:pt x="899" y="43"/>
                </a:lnTo>
                <a:lnTo>
                  <a:pt x="1025" y="38"/>
                </a:lnTo>
                <a:lnTo>
                  <a:pt x="1156" y="31"/>
                </a:lnTo>
                <a:lnTo>
                  <a:pt x="1156" y="31"/>
                </a:lnTo>
                <a:lnTo>
                  <a:pt x="1421" y="18"/>
                </a:lnTo>
                <a:lnTo>
                  <a:pt x="1421" y="18"/>
                </a:lnTo>
                <a:lnTo>
                  <a:pt x="1687" y="7"/>
                </a:lnTo>
                <a:lnTo>
                  <a:pt x="1687" y="7"/>
                </a:lnTo>
                <a:lnTo>
                  <a:pt x="1818" y="4"/>
                </a:lnTo>
                <a:lnTo>
                  <a:pt x="1818" y="4"/>
                </a:lnTo>
                <a:lnTo>
                  <a:pt x="1882" y="3"/>
                </a:lnTo>
                <a:lnTo>
                  <a:pt x="1882" y="3"/>
                </a:lnTo>
                <a:lnTo>
                  <a:pt x="1945" y="1"/>
                </a:lnTo>
                <a:lnTo>
                  <a:pt x="1945" y="1"/>
                </a:lnTo>
                <a:lnTo>
                  <a:pt x="2069" y="0"/>
                </a:lnTo>
                <a:lnTo>
                  <a:pt x="2069" y="0"/>
                </a:lnTo>
                <a:lnTo>
                  <a:pt x="2129" y="0"/>
                </a:lnTo>
                <a:lnTo>
                  <a:pt x="2129" y="0"/>
                </a:lnTo>
                <a:lnTo>
                  <a:pt x="2187" y="0"/>
                </a:lnTo>
                <a:lnTo>
                  <a:pt x="2187" y="0"/>
                </a:lnTo>
                <a:lnTo>
                  <a:pt x="2299" y="3"/>
                </a:lnTo>
                <a:lnTo>
                  <a:pt x="2403" y="6"/>
                </a:lnTo>
                <a:lnTo>
                  <a:pt x="2403" y="6"/>
                </a:lnTo>
                <a:lnTo>
                  <a:pt x="2499" y="10"/>
                </a:lnTo>
                <a:lnTo>
                  <a:pt x="2585" y="17"/>
                </a:lnTo>
                <a:lnTo>
                  <a:pt x="2585" y="17"/>
                </a:lnTo>
                <a:lnTo>
                  <a:pt x="2661" y="23"/>
                </a:lnTo>
                <a:lnTo>
                  <a:pt x="2726" y="30"/>
                </a:lnTo>
                <a:lnTo>
                  <a:pt x="2726" y="30"/>
                </a:lnTo>
                <a:lnTo>
                  <a:pt x="2778" y="38"/>
                </a:lnTo>
                <a:lnTo>
                  <a:pt x="2816" y="44"/>
                </a:lnTo>
                <a:lnTo>
                  <a:pt x="2816" y="44"/>
                </a:lnTo>
                <a:lnTo>
                  <a:pt x="2847" y="51"/>
                </a:lnTo>
                <a:lnTo>
                  <a:pt x="2847" y="51"/>
                </a:lnTo>
                <a:close/>
              </a:path>
            </a:pathLst>
          </a:custGeom>
          <a:solidFill>
            <a:srgbClr val="13AE67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" name="Rectangle 207">
            <a:extLst>
              <a:ext uri="{FF2B5EF4-FFF2-40B4-BE49-F238E27FC236}">
                <a16:creationId xmlns:a16="http://schemas.microsoft.com/office/drawing/2014/main" id="{58FCD749-4172-4506-99CC-39BAEFAE5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67" y="752831"/>
            <a:ext cx="122950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3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在宅としての特徴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CDFE4929-3C7F-4841-9A8B-0AC29E0CE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9" y="1450222"/>
            <a:ext cx="1920000" cy="1440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81011AE-C059-4B1A-80F7-7C2695BEC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28" y="3387529"/>
            <a:ext cx="1920000" cy="1440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1EB82BBF-9F9E-43E2-85B8-441F529AA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9" y="3375187"/>
            <a:ext cx="1920000" cy="144000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7BA42EC7-428D-49A5-8CAC-1DAB9BF65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9" y="5724013"/>
            <a:ext cx="1920000" cy="144000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F3EDF32B-F5D4-4199-8664-FCC047139A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28" y="1475173"/>
            <a:ext cx="1920000" cy="1440000"/>
          </a:xfrm>
          <a:prstGeom prst="rect">
            <a:avLst/>
          </a:prstGeom>
        </p:spPr>
      </p:pic>
      <p:sp>
        <p:nvSpPr>
          <p:cNvPr id="41" name="Rectangle 108">
            <a:extLst>
              <a:ext uri="{FF2B5EF4-FFF2-40B4-BE49-F238E27FC236}">
                <a16:creationId xmlns:a16="http://schemas.microsoft.com/office/drawing/2014/main" id="{A347F511-DBEF-496C-917A-B0B24F3B7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489" y="1230866"/>
            <a:ext cx="122152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夫の仏壇と①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42" name="Rectangle 108">
            <a:extLst>
              <a:ext uri="{FF2B5EF4-FFF2-40B4-BE49-F238E27FC236}">
                <a16:creationId xmlns:a16="http://schemas.microsoft.com/office/drawing/2014/main" id="{303E7689-F8C8-4F33-AD50-44203922F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528" y="3218256"/>
            <a:ext cx="151021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快適な自室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44" name="Rectangle 108">
            <a:extLst>
              <a:ext uri="{FF2B5EF4-FFF2-40B4-BE49-F238E27FC236}">
                <a16:creationId xmlns:a16="http://schemas.microsoft.com/office/drawing/2014/main" id="{FA06A922-93AE-4012-8DD2-AD3E45B6F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489" y="3166064"/>
            <a:ext cx="96746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広めの二人部屋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48" name="Rectangle 108">
            <a:extLst>
              <a:ext uri="{FF2B5EF4-FFF2-40B4-BE49-F238E27FC236}">
                <a16:creationId xmlns:a16="http://schemas.microsoft.com/office/drawing/2014/main" id="{55289F8A-449E-4C19-9898-2DC66E3C0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489" y="5540073"/>
            <a:ext cx="151021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お気に入りのソファー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49" name="Rectangle 108">
            <a:extLst>
              <a:ext uri="{FF2B5EF4-FFF2-40B4-BE49-F238E27FC236}">
                <a16:creationId xmlns:a16="http://schemas.microsoft.com/office/drawing/2014/main" id="{12DD174D-04E7-46A5-916A-FFA50EF18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528" y="1283686"/>
            <a:ext cx="122152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夫の仏壇と②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43" name="Rectangle 146">
            <a:extLst>
              <a:ext uri="{FF2B5EF4-FFF2-40B4-BE49-F238E27FC236}">
                <a16:creationId xmlns:a16="http://schemas.microsoft.com/office/drawing/2014/main" id="{43748CE7-EFD7-4725-9E32-848BF1C5C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060" y="644482"/>
            <a:ext cx="132436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3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施設紹介①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45" name="Rectangle 138">
            <a:extLst>
              <a:ext uri="{FF2B5EF4-FFF2-40B4-BE49-F238E27FC236}">
                <a16:creationId xmlns:a16="http://schemas.microsoft.com/office/drawing/2014/main" id="{4CEC3443-6559-4B66-B200-23191F094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965" y="1083661"/>
            <a:ext cx="4511675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部屋数　本館</a:t>
            </a:r>
            <a:r>
              <a:rPr lang="en-US" altLang="ja-JP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44</a:t>
            </a: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室全室個室、最大</a:t>
            </a:r>
            <a:r>
              <a:rPr lang="en-US" altLang="ja-JP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56</a:t>
            </a: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名入居可能、</a:t>
            </a:r>
            <a:r>
              <a:rPr lang="en-US" altLang="ja-JP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1</a:t>
            </a: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部屋</a:t>
            </a:r>
            <a:r>
              <a:rPr lang="en-US" altLang="ja-JP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18</a:t>
            </a: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～</a:t>
            </a:r>
            <a:r>
              <a:rPr lang="en-US" altLang="ja-JP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30</a:t>
            </a: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㎡</a:t>
            </a:r>
            <a:endParaRPr lang="en-US" altLang="ja-JP" sz="9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　　　　（ご夫婦もしくは二人部屋あり）</a:t>
            </a:r>
            <a:endParaRPr lang="en-US" altLang="ja-JP" sz="9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　　　　南館、</a:t>
            </a:r>
            <a:r>
              <a:rPr lang="en-US" altLang="ja-JP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29</a:t>
            </a: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室全室個室、</a:t>
            </a:r>
            <a:r>
              <a:rPr lang="en-US" altLang="ja-JP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29</a:t>
            </a: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名入居可能、</a:t>
            </a:r>
            <a:r>
              <a:rPr lang="en-US" altLang="ja-JP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1</a:t>
            </a: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部屋</a:t>
            </a:r>
            <a:r>
              <a:rPr lang="en-US" altLang="ja-JP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18</a:t>
            </a: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㎡</a:t>
            </a:r>
            <a:endParaRPr lang="en-US" altLang="ja-JP" sz="9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設備　　バリアフリー、浴室（機械浴あり）、エレベーター、ナースコール</a:t>
            </a:r>
            <a:endParaRPr lang="en-US" altLang="ja-JP" sz="9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　　　　共有スペース：洗濯室、浴室、キッチン、食堂、談話室</a:t>
            </a:r>
            <a:endParaRPr lang="en-US" altLang="ja-JP" sz="9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入居対象者　・</a:t>
            </a:r>
            <a:r>
              <a:rPr lang="en-US" altLang="ja-JP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60</a:t>
            </a: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歳以上の方</a:t>
            </a:r>
            <a:endParaRPr lang="en-US" altLang="ja-JP" sz="9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　　　　　　・要支援、要介護認定を受けている</a:t>
            </a:r>
            <a:r>
              <a:rPr lang="en-US" altLang="ja-JP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60</a:t>
            </a: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歳未満の方</a:t>
            </a:r>
            <a:endParaRPr lang="en-US" altLang="ja-JP" sz="9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　　　　　　・要支援、要介護者と一緒に入居を希望されている方</a:t>
            </a:r>
            <a:endParaRPr lang="en-US" altLang="ja-JP" sz="900" dirty="0">
              <a:solidFill>
                <a:srgbClr val="000000"/>
              </a:solidFill>
              <a:latin typeface="Arial" pitchFamily="34" charset="0"/>
              <a:ea typeface="Osaka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　　　　　　・</a:t>
            </a:r>
            <a:r>
              <a:rPr lang="en-US" altLang="ja-JP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60</a:t>
            </a:r>
            <a:r>
              <a:rPr lang="ja-JP" altLang="en-US" sz="9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歳以上で介護保険には該当しないが身体障碍者手帳をお持ちの方</a:t>
            </a:r>
            <a:endParaRPr lang="ja-JP" altLang="en-US" sz="9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E2A9550-4A28-4898-9B8E-71A5515AC6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0"/>
          <a:stretch/>
        </p:blipFill>
        <p:spPr>
          <a:xfrm>
            <a:off x="5872164" y="2803693"/>
            <a:ext cx="2068333" cy="953462"/>
          </a:xfrm>
          <a:prstGeom prst="rect">
            <a:avLst/>
          </a:prstGeom>
        </p:spPr>
      </p:pic>
      <p:sp>
        <p:nvSpPr>
          <p:cNvPr id="3" name="Rectangle 108">
            <a:extLst>
              <a:ext uri="{FF2B5EF4-FFF2-40B4-BE49-F238E27FC236}">
                <a16:creationId xmlns:a16="http://schemas.microsoft.com/office/drawing/2014/main" id="{E14CE7D7-617E-2567-757B-CBA126EC0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965" y="2613862"/>
            <a:ext cx="1258878" cy="14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ルピナス舘正面玄関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pic>
        <p:nvPicPr>
          <p:cNvPr id="10" name="図 9" descr="窓のある部屋&#10;&#10;自動的に生成された説明">
            <a:extLst>
              <a:ext uri="{FF2B5EF4-FFF2-40B4-BE49-F238E27FC236}">
                <a16:creationId xmlns:a16="http://schemas.microsoft.com/office/drawing/2014/main" id="{D139C4B5-2A50-789A-F1D3-503676C5E6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8854" y="5627744"/>
            <a:ext cx="1925396" cy="1444047"/>
          </a:xfrm>
          <a:prstGeom prst="rect">
            <a:avLst/>
          </a:prstGeom>
        </p:spPr>
      </p:pic>
      <p:sp>
        <p:nvSpPr>
          <p:cNvPr id="13" name="Rectangle 108">
            <a:extLst>
              <a:ext uri="{FF2B5EF4-FFF2-40B4-BE49-F238E27FC236}">
                <a16:creationId xmlns:a16="http://schemas.microsoft.com/office/drawing/2014/main" id="{07D2DF1B-238B-646D-E2B5-5CB784822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271" y="5387069"/>
            <a:ext cx="93226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南館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日当たり良い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部屋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7B2BA1F-EC0E-B67B-F092-9DD9A78C86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7"/>
          <a:stretch/>
        </p:blipFill>
        <p:spPr>
          <a:xfrm>
            <a:off x="5828013" y="4029200"/>
            <a:ext cx="1854041" cy="118547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6BA2EBA-C9BC-BE06-8FD9-B6BD82B1C2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17" y="5914393"/>
            <a:ext cx="2119562" cy="1258426"/>
          </a:xfrm>
          <a:prstGeom prst="rect">
            <a:avLst/>
          </a:prstGeom>
        </p:spPr>
      </p:pic>
      <p:sp>
        <p:nvSpPr>
          <p:cNvPr id="7" name="Rectangle 108">
            <a:extLst>
              <a:ext uri="{FF2B5EF4-FFF2-40B4-BE49-F238E27FC236}">
                <a16:creationId xmlns:a16="http://schemas.microsoft.com/office/drawing/2014/main" id="{6081C295-182A-CDA8-C446-FA28B6D41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8014" y="3871793"/>
            <a:ext cx="96746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食堂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9" name="Rectangle 108">
            <a:extLst>
              <a:ext uri="{FF2B5EF4-FFF2-40B4-BE49-F238E27FC236}">
                <a16:creationId xmlns:a16="http://schemas.microsoft.com/office/drawing/2014/main" id="{DE229BAE-4826-3B24-605C-03E723EDA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717" y="5745820"/>
            <a:ext cx="181309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しっとりミスト機械浴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pic>
        <p:nvPicPr>
          <p:cNvPr id="11" name="図 10" descr="屋内, テーブル, 座る, 病室 が含まれている画像&#10;&#10;自動的に生成された説明">
            <a:extLst>
              <a:ext uri="{FF2B5EF4-FFF2-40B4-BE49-F238E27FC236}">
                <a16:creationId xmlns:a16="http://schemas.microsoft.com/office/drawing/2014/main" id="{3376D119-24D2-EEB0-0CD1-8A8A10C18F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43" y="3977236"/>
            <a:ext cx="2080310" cy="1560233"/>
          </a:xfrm>
          <a:prstGeom prst="rect">
            <a:avLst/>
          </a:prstGeom>
        </p:spPr>
      </p:pic>
      <p:sp>
        <p:nvSpPr>
          <p:cNvPr id="12" name="Rectangle 108">
            <a:extLst>
              <a:ext uri="{FF2B5EF4-FFF2-40B4-BE49-F238E27FC236}">
                <a16:creationId xmlns:a16="http://schemas.microsoft.com/office/drawing/2014/main" id="{03BFE599-886D-6DCD-F107-6675C4634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3009" y="3790519"/>
            <a:ext cx="181309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外が見える特浴　機械浴　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pic>
        <p:nvPicPr>
          <p:cNvPr id="22" name="図 21" descr="屋内, テーブル, 座る, 流し が含まれている画像&#10;&#10;自動的に生成された説明">
            <a:extLst>
              <a:ext uri="{FF2B5EF4-FFF2-40B4-BE49-F238E27FC236}">
                <a16:creationId xmlns:a16="http://schemas.microsoft.com/office/drawing/2014/main" id="{159FF7C5-8F0A-6A10-7090-03CA57A767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8831" y="5649783"/>
            <a:ext cx="1925398" cy="1444048"/>
          </a:xfrm>
          <a:prstGeom prst="rect">
            <a:avLst/>
          </a:prstGeom>
        </p:spPr>
      </p:pic>
      <p:sp>
        <p:nvSpPr>
          <p:cNvPr id="23" name="Rectangle 108">
            <a:extLst>
              <a:ext uri="{FF2B5EF4-FFF2-40B4-BE49-F238E27FC236}">
                <a16:creationId xmlns:a16="http://schemas.microsoft.com/office/drawing/2014/main" id="{C558C057-0B5C-9DD8-659B-82BCF4E17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359" y="5401573"/>
            <a:ext cx="6847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座ったまま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入浴できる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中間浴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機械浴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pic>
        <p:nvPicPr>
          <p:cNvPr id="27" name="図 26" descr="草の上にいろいろな家&#10;&#10;低い精度で自動的に生成された説明">
            <a:extLst>
              <a:ext uri="{FF2B5EF4-FFF2-40B4-BE49-F238E27FC236}">
                <a16:creationId xmlns:a16="http://schemas.microsoft.com/office/drawing/2014/main" id="{501F653E-A46C-91DD-C18D-CA52871FEC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65" y="2832112"/>
            <a:ext cx="2153319" cy="925043"/>
          </a:xfrm>
          <a:prstGeom prst="rect">
            <a:avLst/>
          </a:prstGeom>
        </p:spPr>
      </p:pic>
      <p:sp>
        <p:nvSpPr>
          <p:cNvPr id="29" name="Rectangle 108">
            <a:extLst>
              <a:ext uri="{FF2B5EF4-FFF2-40B4-BE49-F238E27FC236}">
                <a16:creationId xmlns:a16="http://schemas.microsoft.com/office/drawing/2014/main" id="{E8F0DDD1-4983-54B0-35AC-1277483AF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065" y="2613862"/>
            <a:ext cx="1258878" cy="14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ルピナス舘上空写真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407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AutoShape 100"/>
          <p:cNvSpPr>
            <a:spLocks noChangeAspect="1" noChangeArrowheads="1" noTextEdit="1"/>
          </p:cNvSpPr>
          <p:nvPr/>
        </p:nvSpPr>
        <p:spPr bwMode="auto">
          <a:xfrm>
            <a:off x="-895349" y="-230188"/>
            <a:ext cx="11803063" cy="800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ja-JP" altLang="en-US" sz="1100"/>
          </a:p>
        </p:txBody>
      </p:sp>
      <p:sp>
        <p:nvSpPr>
          <p:cNvPr id="1126" name="Freeform 102"/>
          <p:cNvSpPr>
            <a:spLocks noEditPoints="1"/>
          </p:cNvSpPr>
          <p:nvPr/>
        </p:nvSpPr>
        <p:spPr bwMode="auto">
          <a:xfrm>
            <a:off x="-7937" y="14288"/>
            <a:ext cx="10915650" cy="7764463"/>
          </a:xfrm>
          <a:custGeom>
            <a:avLst/>
            <a:gdLst/>
            <a:ahLst/>
            <a:cxnLst>
              <a:cxn ang="0">
                <a:pos x="6648" y="228"/>
              </a:cxn>
              <a:cxn ang="0">
                <a:pos x="6648" y="4663"/>
              </a:cxn>
              <a:cxn ang="0">
                <a:pos x="228" y="4663"/>
              </a:cxn>
              <a:cxn ang="0">
                <a:pos x="228" y="228"/>
              </a:cxn>
              <a:cxn ang="0">
                <a:pos x="6648" y="228"/>
              </a:cxn>
              <a:cxn ang="0">
                <a:pos x="6876" y="0"/>
              </a:cxn>
              <a:cxn ang="0">
                <a:pos x="0" y="0"/>
              </a:cxn>
              <a:cxn ang="0">
                <a:pos x="0" y="4891"/>
              </a:cxn>
              <a:cxn ang="0">
                <a:pos x="6876" y="4891"/>
              </a:cxn>
              <a:cxn ang="0">
                <a:pos x="6876" y="0"/>
              </a:cxn>
              <a:cxn ang="0">
                <a:pos x="6876" y="0"/>
              </a:cxn>
            </a:cxnLst>
            <a:rect l="0" t="0" r="r" b="b"/>
            <a:pathLst>
              <a:path w="6876" h="4891">
                <a:moveTo>
                  <a:pt x="6648" y="228"/>
                </a:moveTo>
                <a:lnTo>
                  <a:pt x="6648" y="4663"/>
                </a:lnTo>
                <a:lnTo>
                  <a:pt x="228" y="4663"/>
                </a:lnTo>
                <a:lnTo>
                  <a:pt x="228" y="228"/>
                </a:lnTo>
                <a:lnTo>
                  <a:pt x="6648" y="228"/>
                </a:lnTo>
                <a:close/>
                <a:moveTo>
                  <a:pt x="6876" y="0"/>
                </a:moveTo>
                <a:lnTo>
                  <a:pt x="0" y="0"/>
                </a:lnTo>
                <a:lnTo>
                  <a:pt x="0" y="4891"/>
                </a:lnTo>
                <a:lnTo>
                  <a:pt x="6876" y="4891"/>
                </a:lnTo>
                <a:lnTo>
                  <a:pt x="6876" y="0"/>
                </a:lnTo>
                <a:lnTo>
                  <a:pt x="6876" y="0"/>
                </a:lnTo>
                <a:close/>
              </a:path>
            </a:pathLst>
          </a:custGeom>
          <a:pattFill prst="smGrid">
            <a:fgClr>
              <a:srgbClr val="00B050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27" name="Rectangle 103"/>
          <p:cNvSpPr>
            <a:spLocks noChangeArrowheads="1"/>
          </p:cNvSpPr>
          <p:nvPr/>
        </p:nvSpPr>
        <p:spPr bwMode="auto">
          <a:xfrm>
            <a:off x="354013" y="376238"/>
            <a:ext cx="10191750" cy="70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-7937" y="14288"/>
            <a:ext cx="10915650" cy="7764463"/>
          </a:xfrm>
          <a:custGeom>
            <a:avLst/>
            <a:gdLst/>
            <a:ahLst/>
            <a:cxnLst>
              <a:cxn ang="0">
                <a:pos x="6876" y="0"/>
              </a:cxn>
              <a:cxn ang="0">
                <a:pos x="0" y="0"/>
              </a:cxn>
              <a:cxn ang="0">
                <a:pos x="0" y="4891"/>
              </a:cxn>
              <a:cxn ang="0">
                <a:pos x="6876" y="4891"/>
              </a:cxn>
              <a:cxn ang="0">
                <a:pos x="6876" y="0"/>
              </a:cxn>
              <a:cxn ang="0">
                <a:pos x="6876" y="0"/>
              </a:cxn>
            </a:cxnLst>
            <a:rect l="0" t="0" r="r" b="b"/>
            <a:pathLst>
              <a:path w="6876" h="4891">
                <a:moveTo>
                  <a:pt x="6876" y="0"/>
                </a:moveTo>
                <a:lnTo>
                  <a:pt x="0" y="0"/>
                </a:lnTo>
                <a:lnTo>
                  <a:pt x="0" y="4891"/>
                </a:lnTo>
                <a:lnTo>
                  <a:pt x="6876" y="4891"/>
                </a:lnTo>
                <a:lnTo>
                  <a:pt x="6876" y="0"/>
                </a:lnTo>
                <a:lnTo>
                  <a:pt x="6876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" name="図 1" descr="公園で自転車に乗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ED6F03D1-9986-2921-5285-418DB39F80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21" y="2957606"/>
            <a:ext cx="1428997" cy="1071748"/>
          </a:xfrm>
          <a:prstGeom prst="rect">
            <a:avLst/>
          </a:prstGeom>
        </p:spPr>
      </p:pic>
      <p:sp>
        <p:nvSpPr>
          <p:cNvPr id="5" name="Freeform 208">
            <a:extLst>
              <a:ext uri="{FF2B5EF4-FFF2-40B4-BE49-F238E27FC236}">
                <a16:creationId xmlns:a16="http://schemas.microsoft.com/office/drawing/2014/main" id="{34A44FE0-D952-4705-FD48-7A3DBB1C30BB}"/>
              </a:ext>
            </a:extLst>
          </p:cNvPr>
          <p:cNvSpPr>
            <a:spLocks/>
          </p:cNvSpPr>
          <p:nvPr/>
        </p:nvSpPr>
        <p:spPr bwMode="auto">
          <a:xfrm>
            <a:off x="5835001" y="1005874"/>
            <a:ext cx="4519613" cy="155575"/>
          </a:xfrm>
          <a:custGeom>
            <a:avLst/>
            <a:gdLst/>
            <a:ahLst/>
            <a:cxnLst>
              <a:cxn ang="0">
                <a:pos x="2847" y="65"/>
              </a:cxn>
              <a:cxn ang="0">
                <a:pos x="2815" y="61"/>
              </a:cxn>
              <a:cxn ang="0">
                <a:pos x="2725" y="54"/>
              </a:cxn>
              <a:cxn ang="0">
                <a:pos x="2661" y="49"/>
              </a:cxn>
              <a:cxn ang="0">
                <a:pos x="2584" y="48"/>
              </a:cxn>
              <a:cxn ang="0">
                <a:pos x="2402" y="45"/>
              </a:cxn>
              <a:cxn ang="0">
                <a:pos x="2298" y="47"/>
              </a:cxn>
              <a:cxn ang="0">
                <a:pos x="2187" y="48"/>
              </a:cxn>
              <a:cxn ang="0">
                <a:pos x="2129" y="49"/>
              </a:cxn>
              <a:cxn ang="0">
                <a:pos x="2069" y="52"/>
              </a:cxn>
              <a:cxn ang="0">
                <a:pos x="1946" y="55"/>
              </a:cxn>
              <a:cxn ang="0">
                <a:pos x="1884" y="58"/>
              </a:cxn>
              <a:cxn ang="0">
                <a:pos x="1820" y="59"/>
              </a:cxn>
              <a:cxn ang="0">
                <a:pos x="1689" y="65"/>
              </a:cxn>
              <a:cxn ang="0">
                <a:pos x="1424" y="78"/>
              </a:cxn>
              <a:cxn ang="0">
                <a:pos x="1158" y="89"/>
              </a:cxn>
              <a:cxn ang="0">
                <a:pos x="1027" y="94"/>
              </a:cxn>
              <a:cxn ang="0">
                <a:pos x="900" y="98"/>
              </a:cxn>
              <a:cxn ang="0">
                <a:pos x="776" y="98"/>
              </a:cxn>
              <a:cxn ang="0">
                <a:pos x="658" y="98"/>
              </a:cxn>
              <a:cxn ang="0">
                <a:pos x="546" y="95"/>
              </a:cxn>
              <a:cxn ang="0">
                <a:pos x="440" y="89"/>
              </a:cxn>
              <a:cxn ang="0">
                <a:pos x="345" y="81"/>
              </a:cxn>
              <a:cxn ang="0">
                <a:pos x="301" y="77"/>
              </a:cxn>
              <a:cxn ang="0">
                <a:pos x="258" y="72"/>
              </a:cxn>
              <a:cxn ang="0">
                <a:pos x="220" y="67"/>
              </a:cxn>
              <a:cxn ang="0">
                <a:pos x="119" y="48"/>
              </a:cxn>
              <a:cxn ang="0">
                <a:pos x="91" y="42"/>
              </a:cxn>
              <a:cxn ang="0">
                <a:pos x="30" y="27"/>
              </a:cxn>
              <a:cxn ang="0">
                <a:pos x="0" y="17"/>
              </a:cxn>
              <a:cxn ang="0">
                <a:pos x="32" y="22"/>
              </a:cxn>
              <a:cxn ang="0">
                <a:pos x="69" y="30"/>
              </a:cxn>
              <a:cxn ang="0">
                <a:pos x="121" y="37"/>
              </a:cxn>
              <a:cxn ang="0">
                <a:pos x="261" y="48"/>
              </a:cxn>
              <a:cxn ang="0">
                <a:pos x="302" y="49"/>
              </a:cxn>
              <a:cxn ang="0">
                <a:pos x="346" y="51"/>
              </a:cxn>
              <a:cxn ang="0">
                <a:pos x="442" y="52"/>
              </a:cxn>
              <a:cxn ang="0">
                <a:pos x="546" y="52"/>
              </a:cxn>
              <a:cxn ang="0">
                <a:pos x="658" y="51"/>
              </a:cxn>
              <a:cxn ang="0">
                <a:pos x="775" y="47"/>
              </a:cxn>
              <a:cxn ang="0">
                <a:pos x="897" y="42"/>
              </a:cxn>
              <a:cxn ang="0">
                <a:pos x="1025" y="35"/>
              </a:cxn>
              <a:cxn ang="0">
                <a:pos x="1155" y="30"/>
              </a:cxn>
              <a:cxn ang="0">
                <a:pos x="1421" y="15"/>
              </a:cxn>
              <a:cxn ang="0">
                <a:pos x="1555" y="10"/>
              </a:cxn>
              <a:cxn ang="0">
                <a:pos x="1687" y="5"/>
              </a:cxn>
              <a:cxn ang="0">
                <a:pos x="1818" y="1"/>
              </a:cxn>
              <a:cxn ang="0">
                <a:pos x="1882" y="1"/>
              </a:cxn>
              <a:cxn ang="0">
                <a:pos x="1945" y="0"/>
              </a:cxn>
              <a:cxn ang="0">
                <a:pos x="2069" y="0"/>
              </a:cxn>
              <a:cxn ang="0">
                <a:pos x="2129" y="1"/>
              </a:cxn>
              <a:cxn ang="0">
                <a:pos x="2187" y="1"/>
              </a:cxn>
              <a:cxn ang="0">
                <a:pos x="2299" y="5"/>
              </a:cxn>
              <a:cxn ang="0">
                <a:pos x="2403" y="10"/>
              </a:cxn>
              <a:cxn ang="0">
                <a:pos x="2585" y="24"/>
              </a:cxn>
              <a:cxn ang="0">
                <a:pos x="2662" y="32"/>
              </a:cxn>
              <a:cxn ang="0">
                <a:pos x="2726" y="41"/>
              </a:cxn>
              <a:cxn ang="0">
                <a:pos x="2816" y="58"/>
              </a:cxn>
              <a:cxn ang="0">
                <a:pos x="2839" y="64"/>
              </a:cxn>
              <a:cxn ang="0">
                <a:pos x="2847" y="65"/>
              </a:cxn>
            </a:cxnLst>
            <a:rect l="0" t="0" r="r" b="b"/>
            <a:pathLst>
              <a:path w="2847" h="98">
                <a:moveTo>
                  <a:pt x="2847" y="65"/>
                </a:moveTo>
                <a:lnTo>
                  <a:pt x="2847" y="65"/>
                </a:lnTo>
                <a:lnTo>
                  <a:pt x="2815" y="61"/>
                </a:lnTo>
                <a:lnTo>
                  <a:pt x="2815" y="61"/>
                </a:lnTo>
                <a:lnTo>
                  <a:pt x="2776" y="57"/>
                </a:lnTo>
                <a:lnTo>
                  <a:pt x="2725" y="54"/>
                </a:lnTo>
                <a:lnTo>
                  <a:pt x="2725" y="54"/>
                </a:lnTo>
                <a:lnTo>
                  <a:pt x="2661" y="49"/>
                </a:lnTo>
                <a:lnTo>
                  <a:pt x="2584" y="48"/>
                </a:lnTo>
                <a:lnTo>
                  <a:pt x="2584" y="48"/>
                </a:lnTo>
                <a:lnTo>
                  <a:pt x="2499" y="47"/>
                </a:lnTo>
                <a:lnTo>
                  <a:pt x="2402" y="45"/>
                </a:lnTo>
                <a:lnTo>
                  <a:pt x="2402" y="45"/>
                </a:lnTo>
                <a:lnTo>
                  <a:pt x="2298" y="47"/>
                </a:lnTo>
                <a:lnTo>
                  <a:pt x="2298" y="47"/>
                </a:lnTo>
                <a:lnTo>
                  <a:pt x="2187" y="48"/>
                </a:lnTo>
                <a:lnTo>
                  <a:pt x="2187" y="48"/>
                </a:lnTo>
                <a:lnTo>
                  <a:pt x="2129" y="49"/>
                </a:lnTo>
                <a:lnTo>
                  <a:pt x="2129" y="49"/>
                </a:lnTo>
                <a:lnTo>
                  <a:pt x="2069" y="52"/>
                </a:lnTo>
                <a:lnTo>
                  <a:pt x="2069" y="52"/>
                </a:lnTo>
                <a:lnTo>
                  <a:pt x="1946" y="55"/>
                </a:lnTo>
                <a:lnTo>
                  <a:pt x="1946" y="55"/>
                </a:lnTo>
                <a:lnTo>
                  <a:pt x="1884" y="58"/>
                </a:lnTo>
                <a:lnTo>
                  <a:pt x="1884" y="58"/>
                </a:lnTo>
                <a:lnTo>
                  <a:pt x="1820" y="59"/>
                </a:lnTo>
                <a:lnTo>
                  <a:pt x="1820" y="59"/>
                </a:lnTo>
                <a:lnTo>
                  <a:pt x="1689" y="65"/>
                </a:lnTo>
                <a:lnTo>
                  <a:pt x="1689" y="65"/>
                </a:lnTo>
                <a:lnTo>
                  <a:pt x="1424" y="78"/>
                </a:lnTo>
                <a:lnTo>
                  <a:pt x="1424" y="78"/>
                </a:lnTo>
                <a:lnTo>
                  <a:pt x="1158" y="89"/>
                </a:lnTo>
                <a:lnTo>
                  <a:pt x="1158" y="89"/>
                </a:lnTo>
                <a:lnTo>
                  <a:pt x="1027" y="94"/>
                </a:lnTo>
                <a:lnTo>
                  <a:pt x="1027" y="94"/>
                </a:lnTo>
                <a:lnTo>
                  <a:pt x="900" y="98"/>
                </a:lnTo>
                <a:lnTo>
                  <a:pt x="900" y="98"/>
                </a:lnTo>
                <a:lnTo>
                  <a:pt x="776" y="98"/>
                </a:lnTo>
                <a:lnTo>
                  <a:pt x="658" y="98"/>
                </a:lnTo>
                <a:lnTo>
                  <a:pt x="658" y="98"/>
                </a:lnTo>
                <a:lnTo>
                  <a:pt x="546" y="95"/>
                </a:lnTo>
                <a:lnTo>
                  <a:pt x="546" y="95"/>
                </a:lnTo>
                <a:lnTo>
                  <a:pt x="440" y="89"/>
                </a:lnTo>
                <a:lnTo>
                  <a:pt x="440" y="89"/>
                </a:lnTo>
                <a:lnTo>
                  <a:pt x="392" y="85"/>
                </a:lnTo>
                <a:lnTo>
                  <a:pt x="345" y="81"/>
                </a:lnTo>
                <a:lnTo>
                  <a:pt x="345" y="81"/>
                </a:lnTo>
                <a:lnTo>
                  <a:pt x="301" y="77"/>
                </a:lnTo>
                <a:lnTo>
                  <a:pt x="301" y="77"/>
                </a:lnTo>
                <a:lnTo>
                  <a:pt x="258" y="72"/>
                </a:lnTo>
                <a:lnTo>
                  <a:pt x="258" y="72"/>
                </a:lnTo>
                <a:lnTo>
                  <a:pt x="220" y="67"/>
                </a:lnTo>
                <a:lnTo>
                  <a:pt x="183" y="61"/>
                </a:lnTo>
                <a:lnTo>
                  <a:pt x="119" y="48"/>
                </a:lnTo>
                <a:lnTo>
                  <a:pt x="119" y="48"/>
                </a:lnTo>
                <a:lnTo>
                  <a:pt x="91" y="42"/>
                </a:lnTo>
                <a:lnTo>
                  <a:pt x="67" y="37"/>
                </a:lnTo>
                <a:lnTo>
                  <a:pt x="30" y="27"/>
                </a:lnTo>
                <a:lnTo>
                  <a:pt x="30" y="27"/>
                </a:lnTo>
                <a:lnTo>
                  <a:pt x="0" y="17"/>
                </a:lnTo>
                <a:lnTo>
                  <a:pt x="0" y="17"/>
                </a:lnTo>
                <a:lnTo>
                  <a:pt x="32" y="22"/>
                </a:lnTo>
                <a:lnTo>
                  <a:pt x="32" y="22"/>
                </a:lnTo>
                <a:lnTo>
                  <a:pt x="69" y="30"/>
                </a:lnTo>
                <a:lnTo>
                  <a:pt x="121" y="37"/>
                </a:lnTo>
                <a:lnTo>
                  <a:pt x="121" y="37"/>
                </a:lnTo>
                <a:lnTo>
                  <a:pt x="185" y="42"/>
                </a:lnTo>
                <a:lnTo>
                  <a:pt x="261" y="48"/>
                </a:lnTo>
                <a:lnTo>
                  <a:pt x="261" y="48"/>
                </a:lnTo>
                <a:lnTo>
                  <a:pt x="302" y="49"/>
                </a:lnTo>
                <a:lnTo>
                  <a:pt x="302" y="49"/>
                </a:lnTo>
                <a:lnTo>
                  <a:pt x="346" y="51"/>
                </a:lnTo>
                <a:lnTo>
                  <a:pt x="346" y="51"/>
                </a:lnTo>
                <a:lnTo>
                  <a:pt x="442" y="52"/>
                </a:lnTo>
                <a:lnTo>
                  <a:pt x="442" y="52"/>
                </a:lnTo>
                <a:lnTo>
                  <a:pt x="546" y="52"/>
                </a:lnTo>
                <a:lnTo>
                  <a:pt x="546" y="52"/>
                </a:lnTo>
                <a:lnTo>
                  <a:pt x="658" y="51"/>
                </a:lnTo>
                <a:lnTo>
                  <a:pt x="658" y="51"/>
                </a:lnTo>
                <a:lnTo>
                  <a:pt x="775" y="47"/>
                </a:lnTo>
                <a:lnTo>
                  <a:pt x="897" y="42"/>
                </a:lnTo>
                <a:lnTo>
                  <a:pt x="897" y="42"/>
                </a:lnTo>
                <a:lnTo>
                  <a:pt x="1025" y="35"/>
                </a:lnTo>
                <a:lnTo>
                  <a:pt x="1025" y="35"/>
                </a:lnTo>
                <a:lnTo>
                  <a:pt x="1155" y="30"/>
                </a:lnTo>
                <a:lnTo>
                  <a:pt x="1155" y="30"/>
                </a:lnTo>
                <a:lnTo>
                  <a:pt x="1421" y="15"/>
                </a:lnTo>
                <a:lnTo>
                  <a:pt x="1421" y="15"/>
                </a:lnTo>
                <a:lnTo>
                  <a:pt x="1555" y="10"/>
                </a:lnTo>
                <a:lnTo>
                  <a:pt x="1555" y="10"/>
                </a:lnTo>
                <a:lnTo>
                  <a:pt x="1687" y="5"/>
                </a:lnTo>
                <a:lnTo>
                  <a:pt x="1687" y="5"/>
                </a:lnTo>
                <a:lnTo>
                  <a:pt x="1818" y="1"/>
                </a:lnTo>
                <a:lnTo>
                  <a:pt x="1818" y="1"/>
                </a:lnTo>
                <a:lnTo>
                  <a:pt x="1882" y="1"/>
                </a:lnTo>
                <a:lnTo>
                  <a:pt x="1882" y="1"/>
                </a:lnTo>
                <a:lnTo>
                  <a:pt x="1945" y="0"/>
                </a:lnTo>
                <a:lnTo>
                  <a:pt x="1945" y="0"/>
                </a:lnTo>
                <a:lnTo>
                  <a:pt x="2069" y="0"/>
                </a:lnTo>
                <a:lnTo>
                  <a:pt x="2069" y="0"/>
                </a:lnTo>
                <a:lnTo>
                  <a:pt x="2129" y="1"/>
                </a:lnTo>
                <a:lnTo>
                  <a:pt x="2129" y="1"/>
                </a:lnTo>
                <a:lnTo>
                  <a:pt x="2187" y="1"/>
                </a:lnTo>
                <a:lnTo>
                  <a:pt x="2187" y="1"/>
                </a:lnTo>
                <a:lnTo>
                  <a:pt x="2299" y="5"/>
                </a:lnTo>
                <a:lnTo>
                  <a:pt x="2299" y="5"/>
                </a:lnTo>
                <a:lnTo>
                  <a:pt x="2403" y="10"/>
                </a:lnTo>
                <a:lnTo>
                  <a:pt x="2403" y="10"/>
                </a:lnTo>
                <a:lnTo>
                  <a:pt x="2500" y="17"/>
                </a:lnTo>
                <a:lnTo>
                  <a:pt x="2585" y="24"/>
                </a:lnTo>
                <a:lnTo>
                  <a:pt x="2585" y="24"/>
                </a:lnTo>
                <a:lnTo>
                  <a:pt x="2662" y="32"/>
                </a:lnTo>
                <a:lnTo>
                  <a:pt x="2726" y="41"/>
                </a:lnTo>
                <a:lnTo>
                  <a:pt x="2726" y="41"/>
                </a:lnTo>
                <a:lnTo>
                  <a:pt x="2778" y="49"/>
                </a:lnTo>
                <a:lnTo>
                  <a:pt x="2816" y="58"/>
                </a:lnTo>
                <a:lnTo>
                  <a:pt x="2816" y="58"/>
                </a:lnTo>
                <a:lnTo>
                  <a:pt x="2839" y="64"/>
                </a:lnTo>
                <a:lnTo>
                  <a:pt x="2839" y="64"/>
                </a:lnTo>
                <a:lnTo>
                  <a:pt x="2847" y="65"/>
                </a:lnTo>
                <a:lnTo>
                  <a:pt x="2847" y="65"/>
                </a:lnTo>
                <a:close/>
              </a:path>
            </a:pathLst>
          </a:custGeom>
          <a:solidFill>
            <a:srgbClr val="D3E9D5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Freeform 209">
            <a:extLst>
              <a:ext uri="{FF2B5EF4-FFF2-40B4-BE49-F238E27FC236}">
                <a16:creationId xmlns:a16="http://schemas.microsoft.com/office/drawing/2014/main" id="{00A262B8-57C9-1080-50EA-9A03E9064950}"/>
              </a:ext>
            </a:extLst>
          </p:cNvPr>
          <p:cNvSpPr>
            <a:spLocks/>
          </p:cNvSpPr>
          <p:nvPr/>
        </p:nvSpPr>
        <p:spPr bwMode="auto">
          <a:xfrm>
            <a:off x="5916268" y="1006428"/>
            <a:ext cx="4519613" cy="112713"/>
          </a:xfrm>
          <a:custGeom>
            <a:avLst/>
            <a:gdLst/>
            <a:ahLst/>
            <a:cxnLst>
              <a:cxn ang="0">
                <a:pos x="2847" y="51"/>
              </a:cxn>
              <a:cxn ang="0">
                <a:pos x="2815" y="47"/>
              </a:cxn>
              <a:cxn ang="0">
                <a:pos x="2725" y="35"/>
              </a:cxn>
              <a:cxn ang="0">
                <a:pos x="2661" y="31"/>
              </a:cxn>
              <a:cxn ang="0">
                <a:pos x="2585" y="27"/>
              </a:cxn>
              <a:cxn ang="0">
                <a:pos x="2403" y="21"/>
              </a:cxn>
              <a:cxn ang="0">
                <a:pos x="2298" y="21"/>
              </a:cxn>
              <a:cxn ang="0">
                <a:pos x="2187" y="21"/>
              </a:cxn>
              <a:cxn ang="0">
                <a:pos x="2129" y="23"/>
              </a:cxn>
              <a:cxn ang="0">
                <a:pos x="2069" y="24"/>
              </a:cxn>
              <a:cxn ang="0">
                <a:pos x="1946" y="27"/>
              </a:cxn>
              <a:cxn ang="0">
                <a:pos x="1882" y="28"/>
              </a:cxn>
              <a:cxn ang="0">
                <a:pos x="1818" y="30"/>
              </a:cxn>
              <a:cxn ang="0">
                <a:pos x="1689" y="34"/>
              </a:cxn>
              <a:cxn ang="0">
                <a:pos x="1422" y="47"/>
              </a:cxn>
              <a:cxn ang="0">
                <a:pos x="1156" y="60"/>
              </a:cxn>
              <a:cxn ang="0">
                <a:pos x="899" y="68"/>
              </a:cxn>
              <a:cxn ang="0">
                <a:pos x="776" y="70"/>
              </a:cxn>
              <a:cxn ang="0">
                <a:pos x="658" y="71"/>
              </a:cxn>
              <a:cxn ang="0">
                <a:pos x="442" y="65"/>
              </a:cxn>
              <a:cxn ang="0">
                <a:pos x="345" y="60"/>
              </a:cxn>
              <a:cxn ang="0">
                <a:pos x="259" y="51"/>
              </a:cxn>
              <a:cxn ang="0">
                <a:pos x="119" y="31"/>
              </a:cxn>
              <a:cxn ang="0">
                <a:pos x="91" y="26"/>
              </a:cxn>
              <a:cxn ang="0">
                <a:pos x="30" y="11"/>
              </a:cxn>
              <a:cxn ang="0">
                <a:pos x="0" y="3"/>
              </a:cxn>
              <a:cxn ang="0">
                <a:pos x="32" y="10"/>
              </a:cxn>
              <a:cxn ang="0">
                <a:pos x="69" y="17"/>
              </a:cxn>
              <a:cxn ang="0">
                <a:pos x="120" y="26"/>
              </a:cxn>
              <a:cxn ang="0">
                <a:pos x="259" y="41"/>
              </a:cxn>
              <a:cxn ang="0">
                <a:pos x="346" y="45"/>
              </a:cxn>
              <a:cxn ang="0">
                <a:pos x="442" y="48"/>
              </a:cxn>
              <a:cxn ang="0">
                <a:pos x="658" y="50"/>
              </a:cxn>
              <a:cxn ang="0">
                <a:pos x="775" y="47"/>
              </a:cxn>
              <a:cxn ang="0">
                <a:pos x="899" y="43"/>
              </a:cxn>
              <a:cxn ang="0">
                <a:pos x="1156" y="31"/>
              </a:cxn>
              <a:cxn ang="0">
                <a:pos x="1421" y="18"/>
              </a:cxn>
              <a:cxn ang="0">
                <a:pos x="1687" y="7"/>
              </a:cxn>
              <a:cxn ang="0">
                <a:pos x="1818" y="4"/>
              </a:cxn>
              <a:cxn ang="0">
                <a:pos x="1882" y="3"/>
              </a:cxn>
              <a:cxn ang="0">
                <a:pos x="1945" y="1"/>
              </a:cxn>
              <a:cxn ang="0">
                <a:pos x="2069" y="0"/>
              </a:cxn>
              <a:cxn ang="0">
                <a:pos x="2129" y="0"/>
              </a:cxn>
              <a:cxn ang="0">
                <a:pos x="2187" y="0"/>
              </a:cxn>
              <a:cxn ang="0">
                <a:pos x="2299" y="3"/>
              </a:cxn>
              <a:cxn ang="0">
                <a:pos x="2403" y="6"/>
              </a:cxn>
              <a:cxn ang="0">
                <a:pos x="2585" y="17"/>
              </a:cxn>
              <a:cxn ang="0">
                <a:pos x="2661" y="23"/>
              </a:cxn>
              <a:cxn ang="0">
                <a:pos x="2726" y="30"/>
              </a:cxn>
              <a:cxn ang="0">
                <a:pos x="2816" y="44"/>
              </a:cxn>
              <a:cxn ang="0">
                <a:pos x="2847" y="51"/>
              </a:cxn>
            </a:cxnLst>
            <a:rect l="0" t="0" r="r" b="b"/>
            <a:pathLst>
              <a:path w="2847" h="71">
                <a:moveTo>
                  <a:pt x="2847" y="51"/>
                </a:moveTo>
                <a:lnTo>
                  <a:pt x="2847" y="51"/>
                </a:lnTo>
                <a:lnTo>
                  <a:pt x="2815" y="47"/>
                </a:lnTo>
                <a:lnTo>
                  <a:pt x="2815" y="47"/>
                </a:lnTo>
                <a:lnTo>
                  <a:pt x="2778" y="41"/>
                </a:lnTo>
                <a:lnTo>
                  <a:pt x="2725" y="35"/>
                </a:lnTo>
                <a:lnTo>
                  <a:pt x="2725" y="35"/>
                </a:lnTo>
                <a:lnTo>
                  <a:pt x="2661" y="31"/>
                </a:lnTo>
                <a:lnTo>
                  <a:pt x="2585" y="27"/>
                </a:lnTo>
                <a:lnTo>
                  <a:pt x="2585" y="27"/>
                </a:lnTo>
                <a:lnTo>
                  <a:pt x="2499" y="24"/>
                </a:lnTo>
                <a:lnTo>
                  <a:pt x="2403" y="21"/>
                </a:lnTo>
                <a:lnTo>
                  <a:pt x="2403" y="21"/>
                </a:lnTo>
                <a:lnTo>
                  <a:pt x="2298" y="21"/>
                </a:lnTo>
                <a:lnTo>
                  <a:pt x="2187" y="21"/>
                </a:lnTo>
                <a:lnTo>
                  <a:pt x="2187" y="21"/>
                </a:lnTo>
                <a:lnTo>
                  <a:pt x="2129" y="23"/>
                </a:lnTo>
                <a:lnTo>
                  <a:pt x="2129" y="23"/>
                </a:lnTo>
                <a:lnTo>
                  <a:pt x="2069" y="24"/>
                </a:lnTo>
                <a:lnTo>
                  <a:pt x="2069" y="24"/>
                </a:lnTo>
                <a:lnTo>
                  <a:pt x="1946" y="27"/>
                </a:lnTo>
                <a:lnTo>
                  <a:pt x="1946" y="27"/>
                </a:lnTo>
                <a:lnTo>
                  <a:pt x="1882" y="28"/>
                </a:lnTo>
                <a:lnTo>
                  <a:pt x="1882" y="28"/>
                </a:lnTo>
                <a:lnTo>
                  <a:pt x="1818" y="30"/>
                </a:lnTo>
                <a:lnTo>
                  <a:pt x="1818" y="30"/>
                </a:lnTo>
                <a:lnTo>
                  <a:pt x="1689" y="34"/>
                </a:lnTo>
                <a:lnTo>
                  <a:pt x="1689" y="34"/>
                </a:lnTo>
                <a:lnTo>
                  <a:pt x="1422" y="47"/>
                </a:lnTo>
                <a:lnTo>
                  <a:pt x="1422" y="47"/>
                </a:lnTo>
                <a:lnTo>
                  <a:pt x="1156" y="60"/>
                </a:lnTo>
                <a:lnTo>
                  <a:pt x="1156" y="60"/>
                </a:lnTo>
                <a:lnTo>
                  <a:pt x="1027" y="64"/>
                </a:lnTo>
                <a:lnTo>
                  <a:pt x="899" y="68"/>
                </a:lnTo>
                <a:lnTo>
                  <a:pt x="899" y="68"/>
                </a:lnTo>
                <a:lnTo>
                  <a:pt x="776" y="70"/>
                </a:lnTo>
                <a:lnTo>
                  <a:pt x="658" y="71"/>
                </a:lnTo>
                <a:lnTo>
                  <a:pt x="658" y="71"/>
                </a:lnTo>
                <a:lnTo>
                  <a:pt x="546" y="70"/>
                </a:lnTo>
                <a:lnTo>
                  <a:pt x="442" y="65"/>
                </a:lnTo>
                <a:lnTo>
                  <a:pt x="442" y="65"/>
                </a:lnTo>
                <a:lnTo>
                  <a:pt x="345" y="60"/>
                </a:lnTo>
                <a:lnTo>
                  <a:pt x="259" y="51"/>
                </a:lnTo>
                <a:lnTo>
                  <a:pt x="259" y="51"/>
                </a:lnTo>
                <a:lnTo>
                  <a:pt x="183" y="41"/>
                </a:lnTo>
                <a:lnTo>
                  <a:pt x="119" y="31"/>
                </a:lnTo>
                <a:lnTo>
                  <a:pt x="119" y="31"/>
                </a:lnTo>
                <a:lnTo>
                  <a:pt x="91" y="26"/>
                </a:lnTo>
                <a:lnTo>
                  <a:pt x="69" y="21"/>
                </a:lnTo>
                <a:lnTo>
                  <a:pt x="30" y="11"/>
                </a:lnTo>
                <a:lnTo>
                  <a:pt x="30" y="11"/>
                </a:lnTo>
                <a:lnTo>
                  <a:pt x="0" y="3"/>
                </a:lnTo>
                <a:lnTo>
                  <a:pt x="0" y="3"/>
                </a:lnTo>
                <a:lnTo>
                  <a:pt x="32" y="10"/>
                </a:lnTo>
                <a:lnTo>
                  <a:pt x="32" y="10"/>
                </a:lnTo>
                <a:lnTo>
                  <a:pt x="69" y="17"/>
                </a:lnTo>
                <a:lnTo>
                  <a:pt x="120" y="26"/>
                </a:lnTo>
                <a:lnTo>
                  <a:pt x="120" y="26"/>
                </a:lnTo>
                <a:lnTo>
                  <a:pt x="184" y="34"/>
                </a:lnTo>
                <a:lnTo>
                  <a:pt x="259" y="41"/>
                </a:lnTo>
                <a:lnTo>
                  <a:pt x="259" y="41"/>
                </a:lnTo>
                <a:lnTo>
                  <a:pt x="346" y="45"/>
                </a:lnTo>
                <a:lnTo>
                  <a:pt x="442" y="48"/>
                </a:lnTo>
                <a:lnTo>
                  <a:pt x="442" y="48"/>
                </a:lnTo>
                <a:lnTo>
                  <a:pt x="546" y="50"/>
                </a:lnTo>
                <a:lnTo>
                  <a:pt x="658" y="50"/>
                </a:lnTo>
                <a:lnTo>
                  <a:pt x="658" y="50"/>
                </a:lnTo>
                <a:lnTo>
                  <a:pt x="775" y="47"/>
                </a:lnTo>
                <a:lnTo>
                  <a:pt x="899" y="43"/>
                </a:lnTo>
                <a:lnTo>
                  <a:pt x="899" y="43"/>
                </a:lnTo>
                <a:lnTo>
                  <a:pt x="1025" y="38"/>
                </a:lnTo>
                <a:lnTo>
                  <a:pt x="1156" y="31"/>
                </a:lnTo>
                <a:lnTo>
                  <a:pt x="1156" y="31"/>
                </a:lnTo>
                <a:lnTo>
                  <a:pt x="1421" y="18"/>
                </a:lnTo>
                <a:lnTo>
                  <a:pt x="1421" y="18"/>
                </a:lnTo>
                <a:lnTo>
                  <a:pt x="1687" y="7"/>
                </a:lnTo>
                <a:lnTo>
                  <a:pt x="1687" y="7"/>
                </a:lnTo>
                <a:lnTo>
                  <a:pt x="1818" y="4"/>
                </a:lnTo>
                <a:lnTo>
                  <a:pt x="1818" y="4"/>
                </a:lnTo>
                <a:lnTo>
                  <a:pt x="1882" y="3"/>
                </a:lnTo>
                <a:lnTo>
                  <a:pt x="1882" y="3"/>
                </a:lnTo>
                <a:lnTo>
                  <a:pt x="1945" y="1"/>
                </a:lnTo>
                <a:lnTo>
                  <a:pt x="1945" y="1"/>
                </a:lnTo>
                <a:lnTo>
                  <a:pt x="2069" y="0"/>
                </a:lnTo>
                <a:lnTo>
                  <a:pt x="2069" y="0"/>
                </a:lnTo>
                <a:lnTo>
                  <a:pt x="2129" y="0"/>
                </a:lnTo>
                <a:lnTo>
                  <a:pt x="2129" y="0"/>
                </a:lnTo>
                <a:lnTo>
                  <a:pt x="2187" y="0"/>
                </a:lnTo>
                <a:lnTo>
                  <a:pt x="2187" y="0"/>
                </a:lnTo>
                <a:lnTo>
                  <a:pt x="2299" y="3"/>
                </a:lnTo>
                <a:lnTo>
                  <a:pt x="2403" y="6"/>
                </a:lnTo>
                <a:lnTo>
                  <a:pt x="2403" y="6"/>
                </a:lnTo>
                <a:lnTo>
                  <a:pt x="2499" y="10"/>
                </a:lnTo>
                <a:lnTo>
                  <a:pt x="2585" y="17"/>
                </a:lnTo>
                <a:lnTo>
                  <a:pt x="2585" y="17"/>
                </a:lnTo>
                <a:lnTo>
                  <a:pt x="2661" y="23"/>
                </a:lnTo>
                <a:lnTo>
                  <a:pt x="2726" y="30"/>
                </a:lnTo>
                <a:lnTo>
                  <a:pt x="2726" y="30"/>
                </a:lnTo>
                <a:lnTo>
                  <a:pt x="2778" y="38"/>
                </a:lnTo>
                <a:lnTo>
                  <a:pt x="2816" y="44"/>
                </a:lnTo>
                <a:lnTo>
                  <a:pt x="2816" y="44"/>
                </a:lnTo>
                <a:lnTo>
                  <a:pt x="2847" y="51"/>
                </a:lnTo>
                <a:lnTo>
                  <a:pt x="2847" y="51"/>
                </a:lnTo>
                <a:close/>
              </a:path>
            </a:pathLst>
          </a:custGeom>
          <a:solidFill>
            <a:srgbClr val="13AE67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Rectangle 146">
            <a:extLst>
              <a:ext uri="{FF2B5EF4-FFF2-40B4-BE49-F238E27FC236}">
                <a16:creationId xmlns:a16="http://schemas.microsoft.com/office/drawing/2014/main" id="{2E5A45C2-D31B-8608-9D4B-5462CE0BE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5891" y="763511"/>
            <a:ext cx="83356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3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行事紹介①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0" name="Rectangle 108">
            <a:extLst>
              <a:ext uri="{FF2B5EF4-FFF2-40B4-BE49-F238E27FC236}">
                <a16:creationId xmlns:a16="http://schemas.microsoft.com/office/drawing/2014/main" id="{35D495F0-567D-6DB4-B566-76ED5B7A4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5457" y="794288"/>
            <a:ext cx="274344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季節の移り変わりを楽しんでいます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11" name="Rectangle 108">
            <a:extLst>
              <a:ext uri="{FF2B5EF4-FFF2-40B4-BE49-F238E27FC236}">
                <a16:creationId xmlns:a16="http://schemas.microsoft.com/office/drawing/2014/main" id="{DA895F2B-6A3E-4EB8-52BE-F41B29332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017" y="1199186"/>
            <a:ext cx="96746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お正月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12" name="Rectangle 108">
            <a:extLst>
              <a:ext uri="{FF2B5EF4-FFF2-40B4-BE49-F238E27FC236}">
                <a16:creationId xmlns:a16="http://schemas.microsoft.com/office/drawing/2014/main" id="{08E0F089-86AE-8116-E7CB-8068203A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596" y="1189561"/>
            <a:ext cx="96746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節分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13" name="Rectangle 108">
            <a:extLst>
              <a:ext uri="{FF2B5EF4-FFF2-40B4-BE49-F238E27FC236}">
                <a16:creationId xmlns:a16="http://schemas.microsoft.com/office/drawing/2014/main" id="{1D6815D3-93D3-FA5C-65BA-4BFB09E6D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076" y="1173962"/>
            <a:ext cx="96746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ひな祭り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14" name="Rectangle 108">
            <a:extLst>
              <a:ext uri="{FF2B5EF4-FFF2-40B4-BE49-F238E27FC236}">
                <a16:creationId xmlns:a16="http://schemas.microsoft.com/office/drawing/2014/main" id="{3F2FDF10-7452-9E5E-AC76-7975D75E6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271" y="2807207"/>
            <a:ext cx="124706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桜づくり（季節の作物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15" name="Rectangle 108">
            <a:extLst>
              <a:ext uri="{FF2B5EF4-FFF2-40B4-BE49-F238E27FC236}">
                <a16:creationId xmlns:a16="http://schemas.microsoft.com/office/drawing/2014/main" id="{93A40CC3-5F9C-AB75-BC1B-9F83C682F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477" y="2801377"/>
            <a:ext cx="96746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お花見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pic>
        <p:nvPicPr>
          <p:cNvPr id="16" name="図 15" descr="食品, 切る が含まれている画像&#10;&#10;自動的に生成された説明">
            <a:extLst>
              <a:ext uri="{FF2B5EF4-FFF2-40B4-BE49-F238E27FC236}">
                <a16:creationId xmlns:a16="http://schemas.microsoft.com/office/drawing/2014/main" id="{0EDF1D00-F272-AA5C-1438-1C3F7F12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6598" y="1501169"/>
            <a:ext cx="1202653" cy="901990"/>
          </a:xfrm>
          <a:prstGeom prst="rect">
            <a:avLst/>
          </a:prstGeom>
        </p:spPr>
      </p:pic>
      <p:pic>
        <p:nvPicPr>
          <p:cNvPr id="17" name="図 16" descr="人, 屋内, 民衆, 女性 が含まれている画像&#10;&#10;自動的に生成された説明">
            <a:extLst>
              <a:ext uri="{FF2B5EF4-FFF2-40B4-BE49-F238E27FC236}">
                <a16:creationId xmlns:a16="http://schemas.microsoft.com/office/drawing/2014/main" id="{EB0CEC6A-F62B-8374-DBB7-E7A4FB9124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30" y="1350837"/>
            <a:ext cx="1566448" cy="1174836"/>
          </a:xfrm>
          <a:prstGeom prst="rect">
            <a:avLst/>
          </a:prstGeom>
        </p:spPr>
      </p:pic>
      <p:pic>
        <p:nvPicPr>
          <p:cNvPr id="18" name="図 17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80FB8E96-FE02-990E-D670-6AFDF39F7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5" t="19389" r="25430" b="20728"/>
          <a:stretch/>
        </p:blipFill>
        <p:spPr>
          <a:xfrm rot="5400000">
            <a:off x="8954924" y="1562503"/>
            <a:ext cx="1401280" cy="977949"/>
          </a:xfrm>
          <a:prstGeom prst="rect">
            <a:avLst/>
          </a:prstGeom>
        </p:spPr>
      </p:pic>
      <p:pic>
        <p:nvPicPr>
          <p:cNvPr id="19" name="図 18" descr="部屋の中にいる子供たち&#10;&#10;低い精度で自動的に生成された説明">
            <a:extLst>
              <a:ext uri="{FF2B5EF4-FFF2-40B4-BE49-F238E27FC236}">
                <a16:creationId xmlns:a16="http://schemas.microsoft.com/office/drawing/2014/main" id="{5A7BFC2E-DE3D-55EB-D474-B88E9EB490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62" y="2957606"/>
            <a:ext cx="1428998" cy="1071748"/>
          </a:xfrm>
          <a:prstGeom prst="rect">
            <a:avLst/>
          </a:prstGeom>
        </p:spPr>
      </p:pic>
      <p:sp>
        <p:nvSpPr>
          <p:cNvPr id="20" name="Rectangle 108">
            <a:extLst>
              <a:ext uri="{FF2B5EF4-FFF2-40B4-BE49-F238E27FC236}">
                <a16:creationId xmlns:a16="http://schemas.microsoft.com/office/drawing/2014/main" id="{C2E2FA9B-AA70-D638-31F3-3B1174939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182" y="4204319"/>
            <a:ext cx="114006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七夕　短冊に願いを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pic>
        <p:nvPicPr>
          <p:cNvPr id="21" name="図 20" descr="屋内, テーブル, 座る, 病室 が含まれている画像&#10;&#10;自動的に生成された説明">
            <a:extLst>
              <a:ext uri="{FF2B5EF4-FFF2-40B4-BE49-F238E27FC236}">
                <a16:creationId xmlns:a16="http://schemas.microsoft.com/office/drawing/2014/main" id="{15AD8207-0F4E-8929-4D97-577EC1566C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7561" y="4597992"/>
            <a:ext cx="1289951" cy="967463"/>
          </a:xfrm>
          <a:prstGeom prst="rect">
            <a:avLst/>
          </a:prstGeom>
        </p:spPr>
      </p:pic>
      <p:sp>
        <p:nvSpPr>
          <p:cNvPr id="22" name="Rectangle 108">
            <a:extLst>
              <a:ext uri="{FF2B5EF4-FFF2-40B4-BE49-F238E27FC236}">
                <a16:creationId xmlns:a16="http://schemas.microsoft.com/office/drawing/2014/main" id="{5A1D788B-5959-50DB-36C0-2D2F4B38D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45" y="4224194"/>
            <a:ext cx="185767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ちょうちんづくり（季節の作物）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pic>
        <p:nvPicPr>
          <p:cNvPr id="23" name="図 22" descr="屋内, 座る, おもちゃ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7AA04911-645E-CC18-D38E-914C6F0968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1" r="13798"/>
          <a:stretch/>
        </p:blipFill>
        <p:spPr>
          <a:xfrm rot="5400000">
            <a:off x="7432648" y="4196912"/>
            <a:ext cx="1317435" cy="1797107"/>
          </a:xfrm>
          <a:prstGeom prst="rect">
            <a:avLst/>
          </a:prstGeom>
        </p:spPr>
      </p:pic>
      <p:sp>
        <p:nvSpPr>
          <p:cNvPr id="26" name="Rectangle 108">
            <a:extLst>
              <a:ext uri="{FF2B5EF4-FFF2-40B4-BE49-F238E27FC236}">
                <a16:creationId xmlns:a16="http://schemas.microsoft.com/office/drawing/2014/main" id="{C08A14F3-3CBD-A7F4-A8AA-8B276A93F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80" y="5937992"/>
            <a:ext cx="96746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敬老会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pic>
        <p:nvPicPr>
          <p:cNvPr id="27" name="図 26" descr="屋内, 人, 部屋, ピンク が含まれている画像&#10;&#10;自動的に生成された説明">
            <a:extLst>
              <a:ext uri="{FF2B5EF4-FFF2-40B4-BE49-F238E27FC236}">
                <a16:creationId xmlns:a16="http://schemas.microsoft.com/office/drawing/2014/main" id="{99E5CF39-70F6-77B0-3D9E-539E1CD1EE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8"/>
          <a:stretch/>
        </p:blipFill>
        <p:spPr>
          <a:xfrm>
            <a:off x="6057977" y="6139804"/>
            <a:ext cx="1828671" cy="1141253"/>
          </a:xfrm>
          <a:prstGeom prst="rect">
            <a:avLst/>
          </a:prstGeom>
        </p:spPr>
      </p:pic>
      <p:sp>
        <p:nvSpPr>
          <p:cNvPr id="28" name="Rectangle 108">
            <a:extLst>
              <a:ext uri="{FF2B5EF4-FFF2-40B4-BE49-F238E27FC236}">
                <a16:creationId xmlns:a16="http://schemas.microsoft.com/office/drawing/2014/main" id="{45C58218-C52D-F3FA-496C-2E62BFEDA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8718" y="4225141"/>
            <a:ext cx="150740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カラオケ大会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pic>
        <p:nvPicPr>
          <p:cNvPr id="32" name="図 31" descr="人, 座る, テーブル, 木製 が含まれている画像&#10;&#10;自動的に生成された説明">
            <a:extLst>
              <a:ext uri="{FF2B5EF4-FFF2-40B4-BE49-F238E27FC236}">
                <a16:creationId xmlns:a16="http://schemas.microsoft.com/office/drawing/2014/main" id="{4B5D22D6-2E7D-010D-9634-4A7A94AB82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1784" y="4601427"/>
            <a:ext cx="1317434" cy="988076"/>
          </a:xfrm>
          <a:prstGeom prst="rect">
            <a:avLst/>
          </a:prstGeom>
        </p:spPr>
      </p:pic>
      <p:sp>
        <p:nvSpPr>
          <p:cNvPr id="34" name="Rectangle 108">
            <a:extLst>
              <a:ext uri="{FF2B5EF4-FFF2-40B4-BE49-F238E27FC236}">
                <a16:creationId xmlns:a16="http://schemas.microsoft.com/office/drawing/2014/main" id="{7DEC3DE6-E63E-0E34-73B7-9CBABEDE8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529" y="5948317"/>
            <a:ext cx="127226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クリスマス会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pic>
        <p:nvPicPr>
          <p:cNvPr id="35" name="図 34" descr="人, 民衆, グループ, 男 が含まれている画像&#10;&#10;自動的に生成された説明">
            <a:extLst>
              <a:ext uri="{FF2B5EF4-FFF2-40B4-BE49-F238E27FC236}">
                <a16:creationId xmlns:a16="http://schemas.microsoft.com/office/drawing/2014/main" id="{E83EDDAE-1DD7-AD04-157C-3048381903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5"/>
          <a:stretch/>
        </p:blipFill>
        <p:spPr>
          <a:xfrm>
            <a:off x="8216950" y="6139804"/>
            <a:ext cx="1927589" cy="1155760"/>
          </a:xfrm>
          <a:prstGeom prst="rect">
            <a:avLst/>
          </a:prstGeom>
        </p:spPr>
      </p:pic>
      <p:pic>
        <p:nvPicPr>
          <p:cNvPr id="40" name="図 39" descr="屋内, テーブル, 座る, 猫 が含まれている画像&#10;&#10;自動的に生成された説明">
            <a:extLst>
              <a:ext uri="{FF2B5EF4-FFF2-40B4-BE49-F238E27FC236}">
                <a16:creationId xmlns:a16="http://schemas.microsoft.com/office/drawing/2014/main" id="{5AB9E73C-9895-50EA-1695-5D503D8D335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2055" r="7815" b="-2055"/>
          <a:stretch/>
        </p:blipFill>
        <p:spPr>
          <a:xfrm rot="5400000">
            <a:off x="9152295" y="3057390"/>
            <a:ext cx="1092027" cy="892460"/>
          </a:xfrm>
          <a:prstGeom prst="rect">
            <a:avLst/>
          </a:prstGeom>
        </p:spPr>
      </p:pic>
      <p:sp>
        <p:nvSpPr>
          <p:cNvPr id="41" name="Freeform 205">
            <a:extLst>
              <a:ext uri="{FF2B5EF4-FFF2-40B4-BE49-F238E27FC236}">
                <a16:creationId xmlns:a16="http://schemas.microsoft.com/office/drawing/2014/main" id="{805FEE1E-AE63-1AB5-B0AB-CA73A1E1261D}"/>
              </a:ext>
            </a:extLst>
          </p:cNvPr>
          <p:cNvSpPr>
            <a:spLocks/>
          </p:cNvSpPr>
          <p:nvPr/>
        </p:nvSpPr>
        <p:spPr bwMode="auto">
          <a:xfrm>
            <a:off x="656035" y="1021824"/>
            <a:ext cx="4519613" cy="73799"/>
          </a:xfrm>
          <a:custGeom>
            <a:avLst/>
            <a:gdLst/>
            <a:ahLst/>
            <a:cxnLst>
              <a:cxn ang="0">
                <a:pos x="2847" y="66"/>
              </a:cxn>
              <a:cxn ang="0">
                <a:pos x="2816" y="61"/>
              </a:cxn>
              <a:cxn ang="0">
                <a:pos x="2726" y="53"/>
              </a:cxn>
              <a:cxn ang="0">
                <a:pos x="2662" y="50"/>
              </a:cxn>
              <a:cxn ang="0">
                <a:pos x="2586" y="47"/>
              </a:cxn>
              <a:cxn ang="0">
                <a:pos x="2403" y="46"/>
              </a:cxn>
              <a:cxn ang="0">
                <a:pos x="2299" y="46"/>
              </a:cxn>
              <a:cxn ang="0">
                <a:pos x="2188" y="49"/>
              </a:cxn>
              <a:cxn ang="0">
                <a:pos x="2130" y="50"/>
              </a:cxn>
              <a:cxn ang="0">
                <a:pos x="2070" y="51"/>
              </a:cxn>
              <a:cxn ang="0">
                <a:pos x="1948" y="56"/>
              </a:cxn>
              <a:cxn ang="0">
                <a:pos x="1884" y="57"/>
              </a:cxn>
              <a:cxn ang="0">
                <a:pos x="1821" y="60"/>
              </a:cxn>
              <a:cxn ang="0">
                <a:pos x="1690" y="66"/>
              </a:cxn>
              <a:cxn ang="0">
                <a:pos x="1425" y="79"/>
              </a:cxn>
              <a:cxn ang="0">
                <a:pos x="1159" y="90"/>
              </a:cxn>
              <a:cxn ang="0">
                <a:pos x="1028" y="94"/>
              </a:cxn>
              <a:cxn ang="0">
                <a:pos x="900" y="97"/>
              </a:cxn>
              <a:cxn ang="0">
                <a:pos x="778" y="98"/>
              </a:cxn>
              <a:cxn ang="0">
                <a:pos x="660" y="97"/>
              </a:cxn>
              <a:cxn ang="0">
                <a:pos x="547" y="94"/>
              </a:cxn>
              <a:cxn ang="0">
                <a:pos x="442" y="89"/>
              </a:cxn>
              <a:cxn ang="0">
                <a:pos x="346" y="81"/>
              </a:cxn>
              <a:cxn ang="0">
                <a:pos x="301" y="77"/>
              </a:cxn>
              <a:cxn ang="0">
                <a:pos x="259" y="71"/>
              </a:cxn>
              <a:cxn ang="0">
                <a:pos x="220" y="66"/>
              </a:cxn>
              <a:cxn ang="0">
                <a:pos x="120" y="49"/>
              </a:cxn>
              <a:cxn ang="0">
                <a:pos x="93" y="43"/>
              </a:cxn>
              <a:cxn ang="0">
                <a:pos x="32" y="26"/>
              </a:cxn>
              <a:cxn ang="0">
                <a:pos x="0" y="16"/>
              </a:cxn>
              <a:cxn ang="0">
                <a:pos x="33" y="23"/>
              </a:cxn>
              <a:cxn ang="0">
                <a:pos x="70" y="29"/>
              </a:cxn>
              <a:cxn ang="0">
                <a:pos x="121" y="36"/>
              </a:cxn>
              <a:cxn ang="0">
                <a:pos x="262" y="47"/>
              </a:cxn>
              <a:cxn ang="0">
                <a:pos x="304" y="50"/>
              </a:cxn>
              <a:cxn ang="0">
                <a:pos x="348" y="51"/>
              </a:cxn>
              <a:cxn ang="0">
                <a:pos x="443" y="53"/>
              </a:cxn>
              <a:cxn ang="0">
                <a:pos x="547" y="53"/>
              </a:cxn>
              <a:cxn ang="0">
                <a:pos x="658" y="50"/>
              </a:cxn>
              <a:cxn ang="0">
                <a:pos x="776" y="47"/>
              </a:cxn>
              <a:cxn ang="0">
                <a:pos x="899" y="42"/>
              </a:cxn>
              <a:cxn ang="0">
                <a:pos x="1025" y="36"/>
              </a:cxn>
              <a:cxn ang="0">
                <a:pos x="1156" y="29"/>
              </a:cxn>
              <a:cxn ang="0">
                <a:pos x="1423" y="16"/>
              </a:cxn>
              <a:cxn ang="0">
                <a:pos x="1555" y="10"/>
              </a:cxn>
              <a:cxn ang="0">
                <a:pos x="1689" y="5"/>
              </a:cxn>
              <a:cxn ang="0">
                <a:pos x="1820" y="2"/>
              </a:cxn>
              <a:cxn ang="0">
                <a:pos x="1884" y="0"/>
              </a:cxn>
              <a:cxn ang="0">
                <a:pos x="1946" y="0"/>
              </a:cxn>
              <a:cxn ang="0">
                <a:pos x="2070" y="0"/>
              </a:cxn>
              <a:cxn ang="0">
                <a:pos x="2130" y="0"/>
              </a:cxn>
              <a:cxn ang="0">
                <a:pos x="2188" y="2"/>
              </a:cxn>
              <a:cxn ang="0">
                <a:pos x="2299" y="5"/>
              </a:cxn>
              <a:cxn ang="0">
                <a:pos x="2405" y="10"/>
              </a:cxn>
              <a:cxn ang="0">
                <a:pos x="2587" y="23"/>
              </a:cxn>
              <a:cxn ang="0">
                <a:pos x="2664" y="32"/>
              </a:cxn>
              <a:cxn ang="0">
                <a:pos x="2728" y="42"/>
              </a:cxn>
              <a:cxn ang="0">
                <a:pos x="2818" y="57"/>
              </a:cxn>
              <a:cxn ang="0">
                <a:pos x="2840" y="63"/>
              </a:cxn>
              <a:cxn ang="0">
                <a:pos x="2847" y="66"/>
              </a:cxn>
            </a:cxnLst>
            <a:rect l="0" t="0" r="r" b="b"/>
            <a:pathLst>
              <a:path w="2847" h="98">
                <a:moveTo>
                  <a:pt x="2847" y="66"/>
                </a:moveTo>
                <a:lnTo>
                  <a:pt x="2847" y="66"/>
                </a:lnTo>
                <a:lnTo>
                  <a:pt x="2816" y="61"/>
                </a:lnTo>
                <a:lnTo>
                  <a:pt x="2816" y="61"/>
                </a:lnTo>
                <a:lnTo>
                  <a:pt x="2778" y="57"/>
                </a:lnTo>
                <a:lnTo>
                  <a:pt x="2726" y="53"/>
                </a:lnTo>
                <a:lnTo>
                  <a:pt x="2726" y="53"/>
                </a:lnTo>
                <a:lnTo>
                  <a:pt x="2662" y="50"/>
                </a:lnTo>
                <a:lnTo>
                  <a:pt x="2586" y="47"/>
                </a:lnTo>
                <a:lnTo>
                  <a:pt x="2586" y="47"/>
                </a:lnTo>
                <a:lnTo>
                  <a:pt x="2499" y="46"/>
                </a:lnTo>
                <a:lnTo>
                  <a:pt x="2403" y="46"/>
                </a:lnTo>
                <a:lnTo>
                  <a:pt x="2403" y="46"/>
                </a:lnTo>
                <a:lnTo>
                  <a:pt x="2299" y="46"/>
                </a:lnTo>
                <a:lnTo>
                  <a:pt x="2299" y="46"/>
                </a:lnTo>
                <a:lnTo>
                  <a:pt x="2188" y="49"/>
                </a:lnTo>
                <a:lnTo>
                  <a:pt x="2188" y="49"/>
                </a:lnTo>
                <a:lnTo>
                  <a:pt x="2130" y="50"/>
                </a:lnTo>
                <a:lnTo>
                  <a:pt x="2130" y="50"/>
                </a:lnTo>
                <a:lnTo>
                  <a:pt x="2070" y="51"/>
                </a:lnTo>
                <a:lnTo>
                  <a:pt x="2070" y="51"/>
                </a:lnTo>
                <a:lnTo>
                  <a:pt x="1948" y="56"/>
                </a:lnTo>
                <a:lnTo>
                  <a:pt x="1948" y="56"/>
                </a:lnTo>
                <a:lnTo>
                  <a:pt x="1884" y="57"/>
                </a:lnTo>
                <a:lnTo>
                  <a:pt x="1884" y="57"/>
                </a:lnTo>
                <a:lnTo>
                  <a:pt x="1821" y="60"/>
                </a:lnTo>
                <a:lnTo>
                  <a:pt x="1821" y="60"/>
                </a:lnTo>
                <a:lnTo>
                  <a:pt x="1690" y="66"/>
                </a:lnTo>
                <a:lnTo>
                  <a:pt x="1690" y="66"/>
                </a:lnTo>
                <a:lnTo>
                  <a:pt x="1425" y="79"/>
                </a:lnTo>
                <a:lnTo>
                  <a:pt x="1425" y="79"/>
                </a:lnTo>
                <a:lnTo>
                  <a:pt x="1159" y="90"/>
                </a:lnTo>
                <a:lnTo>
                  <a:pt x="1159" y="90"/>
                </a:lnTo>
                <a:lnTo>
                  <a:pt x="1028" y="94"/>
                </a:lnTo>
                <a:lnTo>
                  <a:pt x="1028" y="94"/>
                </a:lnTo>
                <a:lnTo>
                  <a:pt x="900" y="97"/>
                </a:lnTo>
                <a:lnTo>
                  <a:pt x="900" y="97"/>
                </a:lnTo>
                <a:lnTo>
                  <a:pt x="778" y="98"/>
                </a:lnTo>
                <a:lnTo>
                  <a:pt x="660" y="97"/>
                </a:lnTo>
                <a:lnTo>
                  <a:pt x="660" y="97"/>
                </a:lnTo>
                <a:lnTo>
                  <a:pt x="547" y="94"/>
                </a:lnTo>
                <a:lnTo>
                  <a:pt x="547" y="94"/>
                </a:lnTo>
                <a:lnTo>
                  <a:pt x="442" y="89"/>
                </a:lnTo>
                <a:lnTo>
                  <a:pt x="442" y="89"/>
                </a:lnTo>
                <a:lnTo>
                  <a:pt x="393" y="86"/>
                </a:lnTo>
                <a:lnTo>
                  <a:pt x="346" y="81"/>
                </a:lnTo>
                <a:lnTo>
                  <a:pt x="346" y="81"/>
                </a:lnTo>
                <a:lnTo>
                  <a:pt x="301" y="77"/>
                </a:lnTo>
                <a:lnTo>
                  <a:pt x="301" y="77"/>
                </a:lnTo>
                <a:lnTo>
                  <a:pt x="259" y="71"/>
                </a:lnTo>
                <a:lnTo>
                  <a:pt x="259" y="71"/>
                </a:lnTo>
                <a:lnTo>
                  <a:pt x="220" y="66"/>
                </a:lnTo>
                <a:lnTo>
                  <a:pt x="184" y="60"/>
                </a:lnTo>
                <a:lnTo>
                  <a:pt x="120" y="49"/>
                </a:lnTo>
                <a:lnTo>
                  <a:pt x="120" y="49"/>
                </a:lnTo>
                <a:lnTo>
                  <a:pt x="93" y="43"/>
                </a:lnTo>
                <a:lnTo>
                  <a:pt x="69" y="37"/>
                </a:lnTo>
                <a:lnTo>
                  <a:pt x="32" y="26"/>
                </a:lnTo>
                <a:lnTo>
                  <a:pt x="32" y="26"/>
                </a:lnTo>
                <a:lnTo>
                  <a:pt x="0" y="16"/>
                </a:lnTo>
                <a:lnTo>
                  <a:pt x="0" y="16"/>
                </a:lnTo>
                <a:lnTo>
                  <a:pt x="33" y="23"/>
                </a:lnTo>
                <a:lnTo>
                  <a:pt x="33" y="23"/>
                </a:lnTo>
                <a:lnTo>
                  <a:pt x="70" y="29"/>
                </a:lnTo>
                <a:lnTo>
                  <a:pt x="121" y="36"/>
                </a:lnTo>
                <a:lnTo>
                  <a:pt x="121" y="36"/>
                </a:lnTo>
                <a:lnTo>
                  <a:pt x="185" y="43"/>
                </a:lnTo>
                <a:lnTo>
                  <a:pt x="262" y="47"/>
                </a:lnTo>
                <a:lnTo>
                  <a:pt x="262" y="47"/>
                </a:lnTo>
                <a:lnTo>
                  <a:pt x="304" y="50"/>
                </a:lnTo>
                <a:lnTo>
                  <a:pt x="304" y="50"/>
                </a:lnTo>
                <a:lnTo>
                  <a:pt x="348" y="51"/>
                </a:lnTo>
                <a:lnTo>
                  <a:pt x="348" y="51"/>
                </a:lnTo>
                <a:lnTo>
                  <a:pt x="443" y="53"/>
                </a:lnTo>
                <a:lnTo>
                  <a:pt x="443" y="53"/>
                </a:lnTo>
                <a:lnTo>
                  <a:pt x="547" y="53"/>
                </a:lnTo>
                <a:lnTo>
                  <a:pt x="547" y="53"/>
                </a:lnTo>
                <a:lnTo>
                  <a:pt x="658" y="50"/>
                </a:lnTo>
                <a:lnTo>
                  <a:pt x="658" y="50"/>
                </a:lnTo>
                <a:lnTo>
                  <a:pt x="776" y="47"/>
                </a:lnTo>
                <a:lnTo>
                  <a:pt x="899" y="42"/>
                </a:lnTo>
                <a:lnTo>
                  <a:pt x="899" y="42"/>
                </a:lnTo>
                <a:lnTo>
                  <a:pt x="1025" y="36"/>
                </a:lnTo>
                <a:lnTo>
                  <a:pt x="1025" y="36"/>
                </a:lnTo>
                <a:lnTo>
                  <a:pt x="1156" y="29"/>
                </a:lnTo>
                <a:lnTo>
                  <a:pt x="1156" y="29"/>
                </a:lnTo>
                <a:lnTo>
                  <a:pt x="1423" y="16"/>
                </a:lnTo>
                <a:lnTo>
                  <a:pt x="1423" y="16"/>
                </a:lnTo>
                <a:lnTo>
                  <a:pt x="1555" y="10"/>
                </a:lnTo>
                <a:lnTo>
                  <a:pt x="1555" y="10"/>
                </a:lnTo>
                <a:lnTo>
                  <a:pt x="1689" y="5"/>
                </a:lnTo>
                <a:lnTo>
                  <a:pt x="1689" y="5"/>
                </a:lnTo>
                <a:lnTo>
                  <a:pt x="1820" y="2"/>
                </a:lnTo>
                <a:lnTo>
                  <a:pt x="1820" y="2"/>
                </a:lnTo>
                <a:lnTo>
                  <a:pt x="1884" y="0"/>
                </a:lnTo>
                <a:lnTo>
                  <a:pt x="1884" y="0"/>
                </a:lnTo>
                <a:lnTo>
                  <a:pt x="1946" y="0"/>
                </a:lnTo>
                <a:lnTo>
                  <a:pt x="1946" y="0"/>
                </a:lnTo>
                <a:lnTo>
                  <a:pt x="2070" y="0"/>
                </a:lnTo>
                <a:lnTo>
                  <a:pt x="2070" y="0"/>
                </a:lnTo>
                <a:lnTo>
                  <a:pt x="2130" y="0"/>
                </a:lnTo>
                <a:lnTo>
                  <a:pt x="2130" y="0"/>
                </a:lnTo>
                <a:lnTo>
                  <a:pt x="2188" y="2"/>
                </a:lnTo>
                <a:lnTo>
                  <a:pt x="2188" y="2"/>
                </a:lnTo>
                <a:lnTo>
                  <a:pt x="2299" y="5"/>
                </a:lnTo>
                <a:lnTo>
                  <a:pt x="2299" y="5"/>
                </a:lnTo>
                <a:lnTo>
                  <a:pt x="2405" y="10"/>
                </a:lnTo>
                <a:lnTo>
                  <a:pt x="2405" y="10"/>
                </a:lnTo>
                <a:lnTo>
                  <a:pt x="2500" y="16"/>
                </a:lnTo>
                <a:lnTo>
                  <a:pt x="2587" y="23"/>
                </a:lnTo>
                <a:lnTo>
                  <a:pt x="2587" y="23"/>
                </a:lnTo>
                <a:lnTo>
                  <a:pt x="2664" y="32"/>
                </a:lnTo>
                <a:lnTo>
                  <a:pt x="2728" y="42"/>
                </a:lnTo>
                <a:lnTo>
                  <a:pt x="2728" y="42"/>
                </a:lnTo>
                <a:lnTo>
                  <a:pt x="2779" y="50"/>
                </a:lnTo>
                <a:lnTo>
                  <a:pt x="2818" y="57"/>
                </a:lnTo>
                <a:lnTo>
                  <a:pt x="2818" y="57"/>
                </a:lnTo>
                <a:lnTo>
                  <a:pt x="2840" y="63"/>
                </a:lnTo>
                <a:lnTo>
                  <a:pt x="2840" y="63"/>
                </a:lnTo>
                <a:lnTo>
                  <a:pt x="2847" y="66"/>
                </a:lnTo>
                <a:lnTo>
                  <a:pt x="2847" y="66"/>
                </a:lnTo>
                <a:close/>
              </a:path>
            </a:pathLst>
          </a:custGeom>
          <a:solidFill>
            <a:srgbClr val="D3E9D5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2" name="Freeform 211">
            <a:extLst>
              <a:ext uri="{FF2B5EF4-FFF2-40B4-BE49-F238E27FC236}">
                <a16:creationId xmlns:a16="http://schemas.microsoft.com/office/drawing/2014/main" id="{928AD2CD-B6BC-04F9-E555-8553546EE671}"/>
              </a:ext>
            </a:extLst>
          </p:cNvPr>
          <p:cNvSpPr>
            <a:spLocks/>
          </p:cNvSpPr>
          <p:nvPr/>
        </p:nvSpPr>
        <p:spPr bwMode="auto">
          <a:xfrm>
            <a:off x="656035" y="961479"/>
            <a:ext cx="4519613" cy="112713"/>
          </a:xfrm>
          <a:custGeom>
            <a:avLst/>
            <a:gdLst/>
            <a:ahLst/>
            <a:cxnLst>
              <a:cxn ang="0">
                <a:pos x="2847" y="53"/>
              </a:cxn>
              <a:cxn ang="0">
                <a:pos x="2816" y="47"/>
              </a:cxn>
              <a:cxn ang="0">
                <a:pos x="2726" y="37"/>
              </a:cxn>
              <a:cxn ang="0">
                <a:pos x="2662" y="31"/>
              </a:cxn>
              <a:cxn ang="0">
                <a:pos x="2586" y="27"/>
              </a:cxn>
              <a:cxn ang="0">
                <a:pos x="2403" y="23"/>
              </a:cxn>
              <a:cxn ang="0">
                <a:pos x="2299" y="21"/>
              </a:cxn>
              <a:cxn ang="0">
                <a:pos x="2188" y="21"/>
              </a:cxn>
              <a:cxn ang="0">
                <a:pos x="2130" y="23"/>
              </a:cxn>
              <a:cxn ang="0">
                <a:pos x="2070" y="24"/>
              </a:cxn>
              <a:cxn ang="0">
                <a:pos x="1948" y="27"/>
              </a:cxn>
              <a:cxn ang="0">
                <a:pos x="1884" y="29"/>
              </a:cxn>
              <a:cxn ang="0">
                <a:pos x="1820" y="31"/>
              </a:cxn>
              <a:cxn ang="0">
                <a:pos x="1690" y="36"/>
              </a:cxn>
              <a:cxn ang="0">
                <a:pos x="1424" y="49"/>
              </a:cxn>
              <a:cxn ang="0">
                <a:pos x="1158" y="60"/>
              </a:cxn>
              <a:cxn ang="0">
                <a:pos x="900" y="68"/>
              </a:cxn>
              <a:cxn ang="0">
                <a:pos x="776" y="71"/>
              </a:cxn>
              <a:cxn ang="0">
                <a:pos x="660" y="71"/>
              </a:cxn>
              <a:cxn ang="0">
                <a:pos x="443" y="66"/>
              </a:cxn>
              <a:cxn ang="0">
                <a:pos x="346" y="60"/>
              </a:cxn>
              <a:cxn ang="0">
                <a:pos x="259" y="51"/>
              </a:cxn>
              <a:cxn ang="0">
                <a:pos x="120" y="31"/>
              </a:cxn>
              <a:cxn ang="0">
                <a:pos x="93" y="27"/>
              </a:cxn>
              <a:cxn ang="0">
                <a:pos x="32" y="11"/>
              </a:cxn>
              <a:cxn ang="0">
                <a:pos x="0" y="3"/>
              </a:cxn>
              <a:cxn ang="0">
                <a:pos x="32" y="10"/>
              </a:cxn>
              <a:cxn ang="0">
                <a:pos x="70" y="19"/>
              </a:cxn>
              <a:cxn ang="0">
                <a:pos x="121" y="26"/>
              </a:cxn>
              <a:cxn ang="0">
                <a:pos x="261" y="41"/>
              </a:cxn>
              <a:cxn ang="0">
                <a:pos x="348" y="46"/>
              </a:cxn>
              <a:cxn ang="0">
                <a:pos x="443" y="50"/>
              </a:cxn>
              <a:cxn ang="0">
                <a:pos x="658" y="50"/>
              </a:cxn>
              <a:cxn ang="0">
                <a:pos x="776" y="47"/>
              </a:cxn>
              <a:cxn ang="0">
                <a:pos x="900" y="44"/>
              </a:cxn>
              <a:cxn ang="0">
                <a:pos x="1156" y="33"/>
              </a:cxn>
              <a:cxn ang="0">
                <a:pos x="1423" y="20"/>
              </a:cxn>
              <a:cxn ang="0">
                <a:pos x="1689" y="7"/>
              </a:cxn>
              <a:cxn ang="0">
                <a:pos x="1820" y="4"/>
              </a:cxn>
              <a:cxn ang="0">
                <a:pos x="1884" y="3"/>
              </a:cxn>
              <a:cxn ang="0">
                <a:pos x="1946" y="2"/>
              </a:cxn>
              <a:cxn ang="0">
                <a:pos x="2070" y="2"/>
              </a:cxn>
              <a:cxn ang="0">
                <a:pos x="2130" y="0"/>
              </a:cxn>
              <a:cxn ang="0">
                <a:pos x="2188" y="2"/>
              </a:cxn>
              <a:cxn ang="0">
                <a:pos x="2299" y="3"/>
              </a:cxn>
              <a:cxn ang="0">
                <a:pos x="2405" y="6"/>
              </a:cxn>
              <a:cxn ang="0">
                <a:pos x="2587" y="17"/>
              </a:cxn>
              <a:cxn ang="0">
                <a:pos x="2662" y="24"/>
              </a:cxn>
              <a:cxn ang="0">
                <a:pos x="2726" y="31"/>
              </a:cxn>
              <a:cxn ang="0">
                <a:pos x="2816" y="46"/>
              </a:cxn>
              <a:cxn ang="0">
                <a:pos x="2847" y="53"/>
              </a:cxn>
            </a:cxnLst>
            <a:rect l="0" t="0" r="r" b="b"/>
            <a:pathLst>
              <a:path w="2847" h="71">
                <a:moveTo>
                  <a:pt x="2847" y="53"/>
                </a:moveTo>
                <a:lnTo>
                  <a:pt x="2847" y="53"/>
                </a:lnTo>
                <a:lnTo>
                  <a:pt x="2816" y="47"/>
                </a:lnTo>
                <a:lnTo>
                  <a:pt x="2816" y="47"/>
                </a:lnTo>
                <a:lnTo>
                  <a:pt x="2778" y="41"/>
                </a:lnTo>
                <a:lnTo>
                  <a:pt x="2726" y="37"/>
                </a:lnTo>
                <a:lnTo>
                  <a:pt x="2726" y="37"/>
                </a:lnTo>
                <a:lnTo>
                  <a:pt x="2662" y="31"/>
                </a:lnTo>
                <a:lnTo>
                  <a:pt x="2586" y="27"/>
                </a:lnTo>
                <a:lnTo>
                  <a:pt x="2586" y="27"/>
                </a:lnTo>
                <a:lnTo>
                  <a:pt x="2500" y="24"/>
                </a:lnTo>
                <a:lnTo>
                  <a:pt x="2403" y="23"/>
                </a:lnTo>
                <a:lnTo>
                  <a:pt x="2403" y="23"/>
                </a:lnTo>
                <a:lnTo>
                  <a:pt x="2299" y="21"/>
                </a:lnTo>
                <a:lnTo>
                  <a:pt x="2188" y="21"/>
                </a:lnTo>
                <a:lnTo>
                  <a:pt x="2188" y="21"/>
                </a:lnTo>
                <a:lnTo>
                  <a:pt x="2130" y="23"/>
                </a:lnTo>
                <a:lnTo>
                  <a:pt x="2130" y="23"/>
                </a:lnTo>
                <a:lnTo>
                  <a:pt x="2070" y="24"/>
                </a:lnTo>
                <a:lnTo>
                  <a:pt x="2070" y="24"/>
                </a:lnTo>
                <a:lnTo>
                  <a:pt x="1948" y="27"/>
                </a:lnTo>
                <a:lnTo>
                  <a:pt x="1948" y="27"/>
                </a:lnTo>
                <a:lnTo>
                  <a:pt x="1884" y="29"/>
                </a:lnTo>
                <a:lnTo>
                  <a:pt x="1884" y="29"/>
                </a:lnTo>
                <a:lnTo>
                  <a:pt x="1820" y="31"/>
                </a:lnTo>
                <a:lnTo>
                  <a:pt x="1820" y="31"/>
                </a:lnTo>
                <a:lnTo>
                  <a:pt x="1690" y="36"/>
                </a:lnTo>
                <a:lnTo>
                  <a:pt x="1690" y="36"/>
                </a:lnTo>
                <a:lnTo>
                  <a:pt x="1424" y="49"/>
                </a:lnTo>
                <a:lnTo>
                  <a:pt x="1424" y="49"/>
                </a:lnTo>
                <a:lnTo>
                  <a:pt x="1158" y="60"/>
                </a:lnTo>
                <a:lnTo>
                  <a:pt x="1158" y="60"/>
                </a:lnTo>
                <a:lnTo>
                  <a:pt x="1028" y="66"/>
                </a:lnTo>
                <a:lnTo>
                  <a:pt x="900" y="68"/>
                </a:lnTo>
                <a:lnTo>
                  <a:pt x="900" y="68"/>
                </a:lnTo>
                <a:lnTo>
                  <a:pt x="776" y="71"/>
                </a:lnTo>
                <a:lnTo>
                  <a:pt x="660" y="71"/>
                </a:lnTo>
                <a:lnTo>
                  <a:pt x="660" y="71"/>
                </a:lnTo>
                <a:lnTo>
                  <a:pt x="547" y="70"/>
                </a:lnTo>
                <a:lnTo>
                  <a:pt x="443" y="66"/>
                </a:lnTo>
                <a:lnTo>
                  <a:pt x="443" y="66"/>
                </a:lnTo>
                <a:lnTo>
                  <a:pt x="346" y="60"/>
                </a:lnTo>
                <a:lnTo>
                  <a:pt x="259" y="51"/>
                </a:lnTo>
                <a:lnTo>
                  <a:pt x="259" y="51"/>
                </a:lnTo>
                <a:lnTo>
                  <a:pt x="184" y="43"/>
                </a:lnTo>
                <a:lnTo>
                  <a:pt x="120" y="31"/>
                </a:lnTo>
                <a:lnTo>
                  <a:pt x="120" y="31"/>
                </a:lnTo>
                <a:lnTo>
                  <a:pt x="93" y="27"/>
                </a:lnTo>
                <a:lnTo>
                  <a:pt x="69" y="21"/>
                </a:lnTo>
                <a:lnTo>
                  <a:pt x="32" y="11"/>
                </a:lnTo>
                <a:lnTo>
                  <a:pt x="32" y="11"/>
                </a:lnTo>
                <a:lnTo>
                  <a:pt x="0" y="3"/>
                </a:lnTo>
                <a:lnTo>
                  <a:pt x="0" y="3"/>
                </a:lnTo>
                <a:lnTo>
                  <a:pt x="32" y="10"/>
                </a:lnTo>
                <a:lnTo>
                  <a:pt x="32" y="10"/>
                </a:lnTo>
                <a:lnTo>
                  <a:pt x="70" y="19"/>
                </a:lnTo>
                <a:lnTo>
                  <a:pt x="121" y="26"/>
                </a:lnTo>
                <a:lnTo>
                  <a:pt x="121" y="26"/>
                </a:lnTo>
                <a:lnTo>
                  <a:pt x="185" y="34"/>
                </a:lnTo>
                <a:lnTo>
                  <a:pt x="261" y="41"/>
                </a:lnTo>
                <a:lnTo>
                  <a:pt x="261" y="41"/>
                </a:lnTo>
                <a:lnTo>
                  <a:pt x="348" y="46"/>
                </a:lnTo>
                <a:lnTo>
                  <a:pt x="443" y="50"/>
                </a:lnTo>
                <a:lnTo>
                  <a:pt x="443" y="50"/>
                </a:lnTo>
                <a:lnTo>
                  <a:pt x="547" y="50"/>
                </a:lnTo>
                <a:lnTo>
                  <a:pt x="658" y="50"/>
                </a:lnTo>
                <a:lnTo>
                  <a:pt x="658" y="50"/>
                </a:lnTo>
                <a:lnTo>
                  <a:pt x="776" y="47"/>
                </a:lnTo>
                <a:lnTo>
                  <a:pt x="900" y="44"/>
                </a:lnTo>
                <a:lnTo>
                  <a:pt x="900" y="44"/>
                </a:lnTo>
                <a:lnTo>
                  <a:pt x="1027" y="39"/>
                </a:lnTo>
                <a:lnTo>
                  <a:pt x="1156" y="33"/>
                </a:lnTo>
                <a:lnTo>
                  <a:pt x="1156" y="33"/>
                </a:lnTo>
                <a:lnTo>
                  <a:pt x="1423" y="20"/>
                </a:lnTo>
                <a:lnTo>
                  <a:pt x="1423" y="20"/>
                </a:lnTo>
                <a:lnTo>
                  <a:pt x="1689" y="7"/>
                </a:lnTo>
                <a:lnTo>
                  <a:pt x="1689" y="7"/>
                </a:lnTo>
                <a:lnTo>
                  <a:pt x="1820" y="4"/>
                </a:lnTo>
                <a:lnTo>
                  <a:pt x="1820" y="4"/>
                </a:lnTo>
                <a:lnTo>
                  <a:pt x="1884" y="3"/>
                </a:lnTo>
                <a:lnTo>
                  <a:pt x="1884" y="3"/>
                </a:lnTo>
                <a:lnTo>
                  <a:pt x="1946" y="2"/>
                </a:lnTo>
                <a:lnTo>
                  <a:pt x="1946" y="2"/>
                </a:lnTo>
                <a:lnTo>
                  <a:pt x="2070" y="2"/>
                </a:lnTo>
                <a:lnTo>
                  <a:pt x="2070" y="2"/>
                </a:lnTo>
                <a:lnTo>
                  <a:pt x="2130" y="0"/>
                </a:lnTo>
                <a:lnTo>
                  <a:pt x="2130" y="0"/>
                </a:lnTo>
                <a:lnTo>
                  <a:pt x="2188" y="2"/>
                </a:lnTo>
                <a:lnTo>
                  <a:pt x="2188" y="2"/>
                </a:lnTo>
                <a:lnTo>
                  <a:pt x="2299" y="3"/>
                </a:lnTo>
                <a:lnTo>
                  <a:pt x="2405" y="6"/>
                </a:lnTo>
                <a:lnTo>
                  <a:pt x="2405" y="6"/>
                </a:lnTo>
                <a:lnTo>
                  <a:pt x="2500" y="11"/>
                </a:lnTo>
                <a:lnTo>
                  <a:pt x="2587" y="17"/>
                </a:lnTo>
                <a:lnTo>
                  <a:pt x="2587" y="17"/>
                </a:lnTo>
                <a:lnTo>
                  <a:pt x="2662" y="24"/>
                </a:lnTo>
                <a:lnTo>
                  <a:pt x="2726" y="31"/>
                </a:lnTo>
                <a:lnTo>
                  <a:pt x="2726" y="31"/>
                </a:lnTo>
                <a:lnTo>
                  <a:pt x="2779" y="39"/>
                </a:lnTo>
                <a:lnTo>
                  <a:pt x="2816" y="46"/>
                </a:lnTo>
                <a:lnTo>
                  <a:pt x="2816" y="46"/>
                </a:lnTo>
                <a:lnTo>
                  <a:pt x="2847" y="53"/>
                </a:lnTo>
                <a:lnTo>
                  <a:pt x="2847" y="53"/>
                </a:lnTo>
                <a:close/>
              </a:path>
            </a:pathLst>
          </a:custGeom>
          <a:solidFill>
            <a:srgbClr val="13AE67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3" name="Rectangle 207">
            <a:extLst>
              <a:ext uri="{FF2B5EF4-FFF2-40B4-BE49-F238E27FC236}">
                <a16:creationId xmlns:a16="http://schemas.microsoft.com/office/drawing/2014/main" id="{D1C23368-F46D-81EA-14C2-B6829CA5C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110" y="715010"/>
            <a:ext cx="66684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3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料金案内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graphicFrame>
        <p:nvGraphicFramePr>
          <p:cNvPr id="44" name="表 43">
            <a:extLst>
              <a:ext uri="{FF2B5EF4-FFF2-40B4-BE49-F238E27FC236}">
                <a16:creationId xmlns:a16="http://schemas.microsoft.com/office/drawing/2014/main" id="{3D4C02B8-FBCE-0C52-D1DB-73F3860CA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170843"/>
              </p:ext>
            </p:extLst>
          </p:nvPr>
        </p:nvGraphicFramePr>
        <p:xfrm>
          <a:off x="656035" y="1240239"/>
          <a:ext cx="2911393" cy="1868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1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826">
                  <a:extLst>
                    <a:ext uri="{9D8B030D-6E8A-4147-A177-3AD203B41FA5}">
                      <a16:colId xmlns:a16="http://schemas.microsoft.com/office/drawing/2014/main" val="2144894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ＭＳ Ｐゴシック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夏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4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冬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ＭＳ Ｐゴシック" pitchFamily="50" charset="-128"/>
                        </a:rPr>
                        <a:t>家　 　賃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ＭＳ Ｐゴシック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774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\35,000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774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\35,000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13808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ＭＳ Ｐゴシック" pitchFamily="50" charset="-128"/>
                        </a:rPr>
                        <a:t>共 益 費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ＭＳ Ｐゴシック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774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\15,000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774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\15,000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723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ＭＳ Ｐゴシック" pitchFamily="50" charset="-128"/>
                        </a:rPr>
                        <a:t>光熱水費</a:t>
                      </a:r>
                      <a:endParaRPr kumimoji="1" lang="ja-JP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ＭＳ Ｐゴシック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\6,000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\12,000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798"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ＭＳ Ｐゴシック" pitchFamily="50" charset="-128"/>
                        </a:rPr>
                        <a:t>サービス費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ＭＳ Ｐゴシック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\10,000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\10,000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871624"/>
                  </a:ext>
                </a:extLst>
              </a:tr>
              <a:tr h="178078"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ＭＳ Ｐゴシック" pitchFamily="50" charset="-128"/>
                        </a:rPr>
                        <a:t>食　 　費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ＭＳ Ｐゴシック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\46,000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\46,000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06528"/>
                  </a:ext>
                </a:extLst>
              </a:tr>
              <a:tr h="248546"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ＭＳ Ｐゴシック" pitchFamily="50" charset="-128"/>
                        </a:rPr>
                        <a:t>ベッド代</a:t>
                      </a:r>
                      <a:endParaRPr kumimoji="1" lang="ja-JP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ＭＳ Ｐゴシック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546"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ＭＳ Ｐゴシック" pitchFamily="50" charset="-128"/>
                        </a:rPr>
                        <a:t>計</a:t>
                      </a:r>
                      <a:endParaRPr kumimoji="1" lang="ja-JP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ＭＳ Ｐゴシック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\113,000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\119,000</a:t>
                      </a:r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78018"/>
                  </a:ext>
                </a:extLst>
              </a:tr>
            </a:tbl>
          </a:graphicData>
        </a:graphic>
      </p:graphicFrame>
      <p:sp>
        <p:nvSpPr>
          <p:cNvPr id="48" name="Rectangle 207">
            <a:extLst>
              <a:ext uri="{FF2B5EF4-FFF2-40B4-BE49-F238E27FC236}">
                <a16:creationId xmlns:a16="http://schemas.microsoft.com/office/drawing/2014/main" id="{62D93608-1D0F-D82A-03AC-C51A22607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851" y="3368145"/>
            <a:ext cx="33342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3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食事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49" name="Rectangle 124">
            <a:extLst>
              <a:ext uri="{FF2B5EF4-FFF2-40B4-BE49-F238E27FC236}">
                <a16:creationId xmlns:a16="http://schemas.microsoft.com/office/drawing/2014/main" id="{AAABA1E9-690A-889B-C49F-85E8FF158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109" y="3393004"/>
            <a:ext cx="179126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800" dirty="0">
                <a:solidFill>
                  <a:srgbClr val="000000"/>
                </a:solidFill>
                <a:latin typeface="Arial" pitchFamily="34" charset="0"/>
                <a:ea typeface="Osaka" charset="-128"/>
                <a:cs typeface="ＭＳ Ｐゴシック" pitchFamily="50" charset="-128"/>
              </a:rPr>
              <a:t>舘内の厨房で料理して</a:t>
            </a:r>
            <a:r>
              <a:rPr lang="ja-JP" altLang="en-US" sz="8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います</a:t>
            </a:r>
            <a:endParaRPr lang="ja-JP" altLang="en-US" sz="1800" dirty="0"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50" name="Freeform 208">
            <a:extLst>
              <a:ext uri="{FF2B5EF4-FFF2-40B4-BE49-F238E27FC236}">
                <a16:creationId xmlns:a16="http://schemas.microsoft.com/office/drawing/2014/main" id="{9EC6DE2F-B9F4-B66F-ED92-54D6F42091DF}"/>
              </a:ext>
            </a:extLst>
          </p:cNvPr>
          <p:cNvSpPr>
            <a:spLocks/>
          </p:cNvSpPr>
          <p:nvPr/>
        </p:nvSpPr>
        <p:spPr bwMode="auto">
          <a:xfrm>
            <a:off x="2945158" y="3498031"/>
            <a:ext cx="2312312" cy="280223"/>
          </a:xfrm>
          <a:custGeom>
            <a:avLst/>
            <a:gdLst/>
            <a:ahLst/>
            <a:cxnLst>
              <a:cxn ang="0">
                <a:pos x="2847" y="65"/>
              </a:cxn>
              <a:cxn ang="0">
                <a:pos x="2815" y="61"/>
              </a:cxn>
              <a:cxn ang="0">
                <a:pos x="2725" y="54"/>
              </a:cxn>
              <a:cxn ang="0">
                <a:pos x="2661" y="49"/>
              </a:cxn>
              <a:cxn ang="0">
                <a:pos x="2584" y="48"/>
              </a:cxn>
              <a:cxn ang="0">
                <a:pos x="2402" y="45"/>
              </a:cxn>
              <a:cxn ang="0">
                <a:pos x="2298" y="47"/>
              </a:cxn>
              <a:cxn ang="0">
                <a:pos x="2187" y="48"/>
              </a:cxn>
              <a:cxn ang="0">
                <a:pos x="2129" y="49"/>
              </a:cxn>
              <a:cxn ang="0">
                <a:pos x="2069" y="52"/>
              </a:cxn>
              <a:cxn ang="0">
                <a:pos x="1946" y="55"/>
              </a:cxn>
              <a:cxn ang="0">
                <a:pos x="1884" y="58"/>
              </a:cxn>
              <a:cxn ang="0">
                <a:pos x="1820" y="59"/>
              </a:cxn>
              <a:cxn ang="0">
                <a:pos x="1689" y="65"/>
              </a:cxn>
              <a:cxn ang="0">
                <a:pos x="1424" y="78"/>
              </a:cxn>
              <a:cxn ang="0">
                <a:pos x="1158" y="89"/>
              </a:cxn>
              <a:cxn ang="0">
                <a:pos x="1027" y="94"/>
              </a:cxn>
              <a:cxn ang="0">
                <a:pos x="900" y="98"/>
              </a:cxn>
              <a:cxn ang="0">
                <a:pos x="776" y="98"/>
              </a:cxn>
              <a:cxn ang="0">
                <a:pos x="658" y="98"/>
              </a:cxn>
              <a:cxn ang="0">
                <a:pos x="546" y="95"/>
              </a:cxn>
              <a:cxn ang="0">
                <a:pos x="440" y="89"/>
              </a:cxn>
              <a:cxn ang="0">
                <a:pos x="345" y="81"/>
              </a:cxn>
              <a:cxn ang="0">
                <a:pos x="301" y="77"/>
              </a:cxn>
              <a:cxn ang="0">
                <a:pos x="258" y="72"/>
              </a:cxn>
              <a:cxn ang="0">
                <a:pos x="220" y="67"/>
              </a:cxn>
              <a:cxn ang="0">
                <a:pos x="119" y="48"/>
              </a:cxn>
              <a:cxn ang="0">
                <a:pos x="91" y="42"/>
              </a:cxn>
              <a:cxn ang="0">
                <a:pos x="30" y="27"/>
              </a:cxn>
              <a:cxn ang="0">
                <a:pos x="0" y="17"/>
              </a:cxn>
              <a:cxn ang="0">
                <a:pos x="32" y="22"/>
              </a:cxn>
              <a:cxn ang="0">
                <a:pos x="69" y="30"/>
              </a:cxn>
              <a:cxn ang="0">
                <a:pos x="121" y="37"/>
              </a:cxn>
              <a:cxn ang="0">
                <a:pos x="261" y="48"/>
              </a:cxn>
              <a:cxn ang="0">
                <a:pos x="302" y="49"/>
              </a:cxn>
              <a:cxn ang="0">
                <a:pos x="346" y="51"/>
              </a:cxn>
              <a:cxn ang="0">
                <a:pos x="442" y="52"/>
              </a:cxn>
              <a:cxn ang="0">
                <a:pos x="546" y="52"/>
              </a:cxn>
              <a:cxn ang="0">
                <a:pos x="658" y="51"/>
              </a:cxn>
              <a:cxn ang="0">
                <a:pos x="775" y="47"/>
              </a:cxn>
              <a:cxn ang="0">
                <a:pos x="897" y="42"/>
              </a:cxn>
              <a:cxn ang="0">
                <a:pos x="1025" y="35"/>
              </a:cxn>
              <a:cxn ang="0">
                <a:pos x="1155" y="30"/>
              </a:cxn>
              <a:cxn ang="0">
                <a:pos x="1421" y="15"/>
              </a:cxn>
              <a:cxn ang="0">
                <a:pos x="1555" y="10"/>
              </a:cxn>
              <a:cxn ang="0">
                <a:pos x="1687" y="5"/>
              </a:cxn>
              <a:cxn ang="0">
                <a:pos x="1818" y="1"/>
              </a:cxn>
              <a:cxn ang="0">
                <a:pos x="1882" y="1"/>
              </a:cxn>
              <a:cxn ang="0">
                <a:pos x="1945" y="0"/>
              </a:cxn>
              <a:cxn ang="0">
                <a:pos x="2069" y="0"/>
              </a:cxn>
              <a:cxn ang="0">
                <a:pos x="2129" y="1"/>
              </a:cxn>
              <a:cxn ang="0">
                <a:pos x="2187" y="1"/>
              </a:cxn>
              <a:cxn ang="0">
                <a:pos x="2299" y="5"/>
              </a:cxn>
              <a:cxn ang="0">
                <a:pos x="2403" y="10"/>
              </a:cxn>
              <a:cxn ang="0">
                <a:pos x="2585" y="24"/>
              </a:cxn>
              <a:cxn ang="0">
                <a:pos x="2662" y="32"/>
              </a:cxn>
              <a:cxn ang="0">
                <a:pos x="2726" y="41"/>
              </a:cxn>
              <a:cxn ang="0">
                <a:pos x="2816" y="58"/>
              </a:cxn>
              <a:cxn ang="0">
                <a:pos x="2839" y="64"/>
              </a:cxn>
              <a:cxn ang="0">
                <a:pos x="2847" y="65"/>
              </a:cxn>
            </a:cxnLst>
            <a:rect l="0" t="0" r="r" b="b"/>
            <a:pathLst>
              <a:path w="2847" h="98">
                <a:moveTo>
                  <a:pt x="2847" y="65"/>
                </a:moveTo>
                <a:lnTo>
                  <a:pt x="2847" y="65"/>
                </a:lnTo>
                <a:lnTo>
                  <a:pt x="2815" y="61"/>
                </a:lnTo>
                <a:lnTo>
                  <a:pt x="2815" y="61"/>
                </a:lnTo>
                <a:lnTo>
                  <a:pt x="2776" y="57"/>
                </a:lnTo>
                <a:lnTo>
                  <a:pt x="2725" y="54"/>
                </a:lnTo>
                <a:lnTo>
                  <a:pt x="2725" y="54"/>
                </a:lnTo>
                <a:lnTo>
                  <a:pt x="2661" y="49"/>
                </a:lnTo>
                <a:lnTo>
                  <a:pt x="2584" y="48"/>
                </a:lnTo>
                <a:lnTo>
                  <a:pt x="2584" y="48"/>
                </a:lnTo>
                <a:lnTo>
                  <a:pt x="2499" y="47"/>
                </a:lnTo>
                <a:lnTo>
                  <a:pt x="2402" y="45"/>
                </a:lnTo>
                <a:lnTo>
                  <a:pt x="2402" y="45"/>
                </a:lnTo>
                <a:lnTo>
                  <a:pt x="2298" y="47"/>
                </a:lnTo>
                <a:lnTo>
                  <a:pt x="2298" y="47"/>
                </a:lnTo>
                <a:lnTo>
                  <a:pt x="2187" y="48"/>
                </a:lnTo>
                <a:lnTo>
                  <a:pt x="2187" y="48"/>
                </a:lnTo>
                <a:lnTo>
                  <a:pt x="2129" y="49"/>
                </a:lnTo>
                <a:lnTo>
                  <a:pt x="2129" y="49"/>
                </a:lnTo>
                <a:lnTo>
                  <a:pt x="2069" y="52"/>
                </a:lnTo>
                <a:lnTo>
                  <a:pt x="2069" y="52"/>
                </a:lnTo>
                <a:lnTo>
                  <a:pt x="1946" y="55"/>
                </a:lnTo>
                <a:lnTo>
                  <a:pt x="1946" y="55"/>
                </a:lnTo>
                <a:lnTo>
                  <a:pt x="1884" y="58"/>
                </a:lnTo>
                <a:lnTo>
                  <a:pt x="1884" y="58"/>
                </a:lnTo>
                <a:lnTo>
                  <a:pt x="1820" y="59"/>
                </a:lnTo>
                <a:lnTo>
                  <a:pt x="1820" y="59"/>
                </a:lnTo>
                <a:lnTo>
                  <a:pt x="1689" y="65"/>
                </a:lnTo>
                <a:lnTo>
                  <a:pt x="1689" y="65"/>
                </a:lnTo>
                <a:lnTo>
                  <a:pt x="1424" y="78"/>
                </a:lnTo>
                <a:lnTo>
                  <a:pt x="1424" y="78"/>
                </a:lnTo>
                <a:lnTo>
                  <a:pt x="1158" y="89"/>
                </a:lnTo>
                <a:lnTo>
                  <a:pt x="1158" y="89"/>
                </a:lnTo>
                <a:lnTo>
                  <a:pt x="1027" y="94"/>
                </a:lnTo>
                <a:lnTo>
                  <a:pt x="1027" y="94"/>
                </a:lnTo>
                <a:lnTo>
                  <a:pt x="900" y="98"/>
                </a:lnTo>
                <a:lnTo>
                  <a:pt x="900" y="98"/>
                </a:lnTo>
                <a:lnTo>
                  <a:pt x="776" y="98"/>
                </a:lnTo>
                <a:lnTo>
                  <a:pt x="658" y="98"/>
                </a:lnTo>
                <a:lnTo>
                  <a:pt x="658" y="98"/>
                </a:lnTo>
                <a:lnTo>
                  <a:pt x="546" y="95"/>
                </a:lnTo>
                <a:lnTo>
                  <a:pt x="546" y="95"/>
                </a:lnTo>
                <a:lnTo>
                  <a:pt x="440" y="89"/>
                </a:lnTo>
                <a:lnTo>
                  <a:pt x="440" y="89"/>
                </a:lnTo>
                <a:lnTo>
                  <a:pt x="392" y="85"/>
                </a:lnTo>
                <a:lnTo>
                  <a:pt x="345" y="81"/>
                </a:lnTo>
                <a:lnTo>
                  <a:pt x="345" y="81"/>
                </a:lnTo>
                <a:lnTo>
                  <a:pt x="301" y="77"/>
                </a:lnTo>
                <a:lnTo>
                  <a:pt x="301" y="77"/>
                </a:lnTo>
                <a:lnTo>
                  <a:pt x="258" y="72"/>
                </a:lnTo>
                <a:lnTo>
                  <a:pt x="258" y="72"/>
                </a:lnTo>
                <a:lnTo>
                  <a:pt x="220" y="67"/>
                </a:lnTo>
                <a:lnTo>
                  <a:pt x="183" y="61"/>
                </a:lnTo>
                <a:lnTo>
                  <a:pt x="119" y="48"/>
                </a:lnTo>
                <a:lnTo>
                  <a:pt x="119" y="48"/>
                </a:lnTo>
                <a:lnTo>
                  <a:pt x="91" y="42"/>
                </a:lnTo>
                <a:lnTo>
                  <a:pt x="67" y="37"/>
                </a:lnTo>
                <a:lnTo>
                  <a:pt x="30" y="27"/>
                </a:lnTo>
                <a:lnTo>
                  <a:pt x="30" y="27"/>
                </a:lnTo>
                <a:lnTo>
                  <a:pt x="0" y="17"/>
                </a:lnTo>
                <a:lnTo>
                  <a:pt x="0" y="17"/>
                </a:lnTo>
                <a:lnTo>
                  <a:pt x="32" y="22"/>
                </a:lnTo>
                <a:lnTo>
                  <a:pt x="32" y="22"/>
                </a:lnTo>
                <a:lnTo>
                  <a:pt x="69" y="30"/>
                </a:lnTo>
                <a:lnTo>
                  <a:pt x="121" y="37"/>
                </a:lnTo>
                <a:lnTo>
                  <a:pt x="121" y="37"/>
                </a:lnTo>
                <a:lnTo>
                  <a:pt x="185" y="42"/>
                </a:lnTo>
                <a:lnTo>
                  <a:pt x="261" y="48"/>
                </a:lnTo>
                <a:lnTo>
                  <a:pt x="261" y="48"/>
                </a:lnTo>
                <a:lnTo>
                  <a:pt x="302" y="49"/>
                </a:lnTo>
                <a:lnTo>
                  <a:pt x="302" y="49"/>
                </a:lnTo>
                <a:lnTo>
                  <a:pt x="346" y="51"/>
                </a:lnTo>
                <a:lnTo>
                  <a:pt x="346" y="51"/>
                </a:lnTo>
                <a:lnTo>
                  <a:pt x="442" y="52"/>
                </a:lnTo>
                <a:lnTo>
                  <a:pt x="442" y="52"/>
                </a:lnTo>
                <a:lnTo>
                  <a:pt x="546" y="52"/>
                </a:lnTo>
                <a:lnTo>
                  <a:pt x="546" y="52"/>
                </a:lnTo>
                <a:lnTo>
                  <a:pt x="658" y="51"/>
                </a:lnTo>
                <a:lnTo>
                  <a:pt x="658" y="51"/>
                </a:lnTo>
                <a:lnTo>
                  <a:pt x="775" y="47"/>
                </a:lnTo>
                <a:lnTo>
                  <a:pt x="897" y="42"/>
                </a:lnTo>
                <a:lnTo>
                  <a:pt x="897" y="42"/>
                </a:lnTo>
                <a:lnTo>
                  <a:pt x="1025" y="35"/>
                </a:lnTo>
                <a:lnTo>
                  <a:pt x="1025" y="35"/>
                </a:lnTo>
                <a:lnTo>
                  <a:pt x="1155" y="30"/>
                </a:lnTo>
                <a:lnTo>
                  <a:pt x="1155" y="30"/>
                </a:lnTo>
                <a:lnTo>
                  <a:pt x="1421" y="15"/>
                </a:lnTo>
                <a:lnTo>
                  <a:pt x="1421" y="15"/>
                </a:lnTo>
                <a:lnTo>
                  <a:pt x="1555" y="10"/>
                </a:lnTo>
                <a:lnTo>
                  <a:pt x="1555" y="10"/>
                </a:lnTo>
                <a:lnTo>
                  <a:pt x="1687" y="5"/>
                </a:lnTo>
                <a:lnTo>
                  <a:pt x="1687" y="5"/>
                </a:lnTo>
                <a:lnTo>
                  <a:pt x="1818" y="1"/>
                </a:lnTo>
                <a:lnTo>
                  <a:pt x="1818" y="1"/>
                </a:lnTo>
                <a:lnTo>
                  <a:pt x="1882" y="1"/>
                </a:lnTo>
                <a:lnTo>
                  <a:pt x="1882" y="1"/>
                </a:lnTo>
                <a:lnTo>
                  <a:pt x="1945" y="0"/>
                </a:lnTo>
                <a:lnTo>
                  <a:pt x="1945" y="0"/>
                </a:lnTo>
                <a:lnTo>
                  <a:pt x="2069" y="0"/>
                </a:lnTo>
                <a:lnTo>
                  <a:pt x="2069" y="0"/>
                </a:lnTo>
                <a:lnTo>
                  <a:pt x="2129" y="1"/>
                </a:lnTo>
                <a:lnTo>
                  <a:pt x="2129" y="1"/>
                </a:lnTo>
                <a:lnTo>
                  <a:pt x="2187" y="1"/>
                </a:lnTo>
                <a:lnTo>
                  <a:pt x="2187" y="1"/>
                </a:lnTo>
                <a:lnTo>
                  <a:pt x="2299" y="5"/>
                </a:lnTo>
                <a:lnTo>
                  <a:pt x="2299" y="5"/>
                </a:lnTo>
                <a:lnTo>
                  <a:pt x="2403" y="10"/>
                </a:lnTo>
                <a:lnTo>
                  <a:pt x="2403" y="10"/>
                </a:lnTo>
                <a:lnTo>
                  <a:pt x="2500" y="17"/>
                </a:lnTo>
                <a:lnTo>
                  <a:pt x="2585" y="24"/>
                </a:lnTo>
                <a:lnTo>
                  <a:pt x="2585" y="24"/>
                </a:lnTo>
                <a:lnTo>
                  <a:pt x="2662" y="32"/>
                </a:lnTo>
                <a:lnTo>
                  <a:pt x="2726" y="41"/>
                </a:lnTo>
                <a:lnTo>
                  <a:pt x="2726" y="41"/>
                </a:lnTo>
                <a:lnTo>
                  <a:pt x="2778" y="49"/>
                </a:lnTo>
                <a:lnTo>
                  <a:pt x="2816" y="58"/>
                </a:lnTo>
                <a:lnTo>
                  <a:pt x="2816" y="58"/>
                </a:lnTo>
                <a:lnTo>
                  <a:pt x="2839" y="64"/>
                </a:lnTo>
                <a:lnTo>
                  <a:pt x="2839" y="64"/>
                </a:lnTo>
                <a:lnTo>
                  <a:pt x="2847" y="65"/>
                </a:lnTo>
                <a:lnTo>
                  <a:pt x="2847" y="65"/>
                </a:lnTo>
                <a:close/>
              </a:path>
            </a:pathLst>
          </a:custGeom>
          <a:solidFill>
            <a:srgbClr val="D3E9D5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" name="Freeform 209">
            <a:extLst>
              <a:ext uri="{FF2B5EF4-FFF2-40B4-BE49-F238E27FC236}">
                <a16:creationId xmlns:a16="http://schemas.microsoft.com/office/drawing/2014/main" id="{CF5675CF-C1B5-0564-CACB-B60567F31399}"/>
              </a:ext>
            </a:extLst>
          </p:cNvPr>
          <p:cNvSpPr>
            <a:spLocks/>
          </p:cNvSpPr>
          <p:nvPr/>
        </p:nvSpPr>
        <p:spPr bwMode="auto">
          <a:xfrm>
            <a:off x="2980876" y="3575399"/>
            <a:ext cx="2312312" cy="203020"/>
          </a:xfrm>
          <a:custGeom>
            <a:avLst/>
            <a:gdLst/>
            <a:ahLst/>
            <a:cxnLst>
              <a:cxn ang="0">
                <a:pos x="2847" y="51"/>
              </a:cxn>
              <a:cxn ang="0">
                <a:pos x="2815" y="47"/>
              </a:cxn>
              <a:cxn ang="0">
                <a:pos x="2725" y="35"/>
              </a:cxn>
              <a:cxn ang="0">
                <a:pos x="2661" y="31"/>
              </a:cxn>
              <a:cxn ang="0">
                <a:pos x="2585" y="27"/>
              </a:cxn>
              <a:cxn ang="0">
                <a:pos x="2403" y="21"/>
              </a:cxn>
              <a:cxn ang="0">
                <a:pos x="2298" y="21"/>
              </a:cxn>
              <a:cxn ang="0">
                <a:pos x="2187" y="21"/>
              </a:cxn>
              <a:cxn ang="0">
                <a:pos x="2129" y="23"/>
              </a:cxn>
              <a:cxn ang="0">
                <a:pos x="2069" y="24"/>
              </a:cxn>
              <a:cxn ang="0">
                <a:pos x="1946" y="27"/>
              </a:cxn>
              <a:cxn ang="0">
                <a:pos x="1882" y="28"/>
              </a:cxn>
              <a:cxn ang="0">
                <a:pos x="1818" y="30"/>
              </a:cxn>
              <a:cxn ang="0">
                <a:pos x="1689" y="34"/>
              </a:cxn>
              <a:cxn ang="0">
                <a:pos x="1422" y="47"/>
              </a:cxn>
              <a:cxn ang="0">
                <a:pos x="1156" y="60"/>
              </a:cxn>
              <a:cxn ang="0">
                <a:pos x="899" y="68"/>
              </a:cxn>
              <a:cxn ang="0">
                <a:pos x="776" y="70"/>
              </a:cxn>
              <a:cxn ang="0">
                <a:pos x="658" y="71"/>
              </a:cxn>
              <a:cxn ang="0">
                <a:pos x="442" y="65"/>
              </a:cxn>
              <a:cxn ang="0">
                <a:pos x="345" y="60"/>
              </a:cxn>
              <a:cxn ang="0">
                <a:pos x="259" y="51"/>
              </a:cxn>
              <a:cxn ang="0">
                <a:pos x="119" y="31"/>
              </a:cxn>
              <a:cxn ang="0">
                <a:pos x="91" y="26"/>
              </a:cxn>
              <a:cxn ang="0">
                <a:pos x="30" y="11"/>
              </a:cxn>
              <a:cxn ang="0">
                <a:pos x="0" y="3"/>
              </a:cxn>
              <a:cxn ang="0">
                <a:pos x="32" y="10"/>
              </a:cxn>
              <a:cxn ang="0">
                <a:pos x="69" y="17"/>
              </a:cxn>
              <a:cxn ang="0">
                <a:pos x="120" y="26"/>
              </a:cxn>
              <a:cxn ang="0">
                <a:pos x="259" y="41"/>
              </a:cxn>
              <a:cxn ang="0">
                <a:pos x="346" y="45"/>
              </a:cxn>
              <a:cxn ang="0">
                <a:pos x="442" y="48"/>
              </a:cxn>
              <a:cxn ang="0">
                <a:pos x="658" y="50"/>
              </a:cxn>
              <a:cxn ang="0">
                <a:pos x="775" y="47"/>
              </a:cxn>
              <a:cxn ang="0">
                <a:pos x="899" y="43"/>
              </a:cxn>
              <a:cxn ang="0">
                <a:pos x="1156" y="31"/>
              </a:cxn>
              <a:cxn ang="0">
                <a:pos x="1421" y="18"/>
              </a:cxn>
              <a:cxn ang="0">
                <a:pos x="1687" y="7"/>
              </a:cxn>
              <a:cxn ang="0">
                <a:pos x="1818" y="4"/>
              </a:cxn>
              <a:cxn ang="0">
                <a:pos x="1882" y="3"/>
              </a:cxn>
              <a:cxn ang="0">
                <a:pos x="1945" y="1"/>
              </a:cxn>
              <a:cxn ang="0">
                <a:pos x="2069" y="0"/>
              </a:cxn>
              <a:cxn ang="0">
                <a:pos x="2129" y="0"/>
              </a:cxn>
              <a:cxn ang="0">
                <a:pos x="2187" y="0"/>
              </a:cxn>
              <a:cxn ang="0">
                <a:pos x="2299" y="3"/>
              </a:cxn>
              <a:cxn ang="0">
                <a:pos x="2403" y="6"/>
              </a:cxn>
              <a:cxn ang="0">
                <a:pos x="2585" y="17"/>
              </a:cxn>
              <a:cxn ang="0">
                <a:pos x="2661" y="23"/>
              </a:cxn>
              <a:cxn ang="0">
                <a:pos x="2726" y="30"/>
              </a:cxn>
              <a:cxn ang="0">
                <a:pos x="2816" y="44"/>
              </a:cxn>
              <a:cxn ang="0">
                <a:pos x="2847" y="51"/>
              </a:cxn>
            </a:cxnLst>
            <a:rect l="0" t="0" r="r" b="b"/>
            <a:pathLst>
              <a:path w="2847" h="71">
                <a:moveTo>
                  <a:pt x="2847" y="51"/>
                </a:moveTo>
                <a:lnTo>
                  <a:pt x="2847" y="51"/>
                </a:lnTo>
                <a:lnTo>
                  <a:pt x="2815" y="47"/>
                </a:lnTo>
                <a:lnTo>
                  <a:pt x="2815" y="47"/>
                </a:lnTo>
                <a:lnTo>
                  <a:pt x="2778" y="41"/>
                </a:lnTo>
                <a:lnTo>
                  <a:pt x="2725" y="35"/>
                </a:lnTo>
                <a:lnTo>
                  <a:pt x="2725" y="35"/>
                </a:lnTo>
                <a:lnTo>
                  <a:pt x="2661" y="31"/>
                </a:lnTo>
                <a:lnTo>
                  <a:pt x="2585" y="27"/>
                </a:lnTo>
                <a:lnTo>
                  <a:pt x="2585" y="27"/>
                </a:lnTo>
                <a:lnTo>
                  <a:pt x="2499" y="24"/>
                </a:lnTo>
                <a:lnTo>
                  <a:pt x="2403" y="21"/>
                </a:lnTo>
                <a:lnTo>
                  <a:pt x="2403" y="21"/>
                </a:lnTo>
                <a:lnTo>
                  <a:pt x="2298" y="21"/>
                </a:lnTo>
                <a:lnTo>
                  <a:pt x="2187" y="21"/>
                </a:lnTo>
                <a:lnTo>
                  <a:pt x="2187" y="21"/>
                </a:lnTo>
                <a:lnTo>
                  <a:pt x="2129" y="23"/>
                </a:lnTo>
                <a:lnTo>
                  <a:pt x="2129" y="23"/>
                </a:lnTo>
                <a:lnTo>
                  <a:pt x="2069" y="24"/>
                </a:lnTo>
                <a:lnTo>
                  <a:pt x="2069" y="24"/>
                </a:lnTo>
                <a:lnTo>
                  <a:pt x="1946" y="27"/>
                </a:lnTo>
                <a:lnTo>
                  <a:pt x="1946" y="27"/>
                </a:lnTo>
                <a:lnTo>
                  <a:pt x="1882" y="28"/>
                </a:lnTo>
                <a:lnTo>
                  <a:pt x="1882" y="28"/>
                </a:lnTo>
                <a:lnTo>
                  <a:pt x="1818" y="30"/>
                </a:lnTo>
                <a:lnTo>
                  <a:pt x="1818" y="30"/>
                </a:lnTo>
                <a:lnTo>
                  <a:pt x="1689" y="34"/>
                </a:lnTo>
                <a:lnTo>
                  <a:pt x="1689" y="34"/>
                </a:lnTo>
                <a:lnTo>
                  <a:pt x="1422" y="47"/>
                </a:lnTo>
                <a:lnTo>
                  <a:pt x="1422" y="47"/>
                </a:lnTo>
                <a:lnTo>
                  <a:pt x="1156" y="60"/>
                </a:lnTo>
                <a:lnTo>
                  <a:pt x="1156" y="60"/>
                </a:lnTo>
                <a:lnTo>
                  <a:pt x="1027" y="64"/>
                </a:lnTo>
                <a:lnTo>
                  <a:pt x="899" y="68"/>
                </a:lnTo>
                <a:lnTo>
                  <a:pt x="899" y="68"/>
                </a:lnTo>
                <a:lnTo>
                  <a:pt x="776" y="70"/>
                </a:lnTo>
                <a:lnTo>
                  <a:pt x="658" y="71"/>
                </a:lnTo>
                <a:lnTo>
                  <a:pt x="658" y="71"/>
                </a:lnTo>
                <a:lnTo>
                  <a:pt x="546" y="70"/>
                </a:lnTo>
                <a:lnTo>
                  <a:pt x="442" y="65"/>
                </a:lnTo>
                <a:lnTo>
                  <a:pt x="442" y="65"/>
                </a:lnTo>
                <a:lnTo>
                  <a:pt x="345" y="60"/>
                </a:lnTo>
                <a:lnTo>
                  <a:pt x="259" y="51"/>
                </a:lnTo>
                <a:lnTo>
                  <a:pt x="259" y="51"/>
                </a:lnTo>
                <a:lnTo>
                  <a:pt x="183" y="41"/>
                </a:lnTo>
                <a:lnTo>
                  <a:pt x="119" y="31"/>
                </a:lnTo>
                <a:lnTo>
                  <a:pt x="119" y="31"/>
                </a:lnTo>
                <a:lnTo>
                  <a:pt x="91" y="26"/>
                </a:lnTo>
                <a:lnTo>
                  <a:pt x="69" y="21"/>
                </a:lnTo>
                <a:lnTo>
                  <a:pt x="30" y="11"/>
                </a:lnTo>
                <a:lnTo>
                  <a:pt x="30" y="11"/>
                </a:lnTo>
                <a:lnTo>
                  <a:pt x="0" y="3"/>
                </a:lnTo>
                <a:lnTo>
                  <a:pt x="0" y="3"/>
                </a:lnTo>
                <a:lnTo>
                  <a:pt x="32" y="10"/>
                </a:lnTo>
                <a:lnTo>
                  <a:pt x="32" y="10"/>
                </a:lnTo>
                <a:lnTo>
                  <a:pt x="69" y="17"/>
                </a:lnTo>
                <a:lnTo>
                  <a:pt x="120" y="26"/>
                </a:lnTo>
                <a:lnTo>
                  <a:pt x="120" y="26"/>
                </a:lnTo>
                <a:lnTo>
                  <a:pt x="184" y="34"/>
                </a:lnTo>
                <a:lnTo>
                  <a:pt x="259" y="41"/>
                </a:lnTo>
                <a:lnTo>
                  <a:pt x="259" y="41"/>
                </a:lnTo>
                <a:lnTo>
                  <a:pt x="346" y="45"/>
                </a:lnTo>
                <a:lnTo>
                  <a:pt x="442" y="48"/>
                </a:lnTo>
                <a:lnTo>
                  <a:pt x="442" y="48"/>
                </a:lnTo>
                <a:lnTo>
                  <a:pt x="546" y="50"/>
                </a:lnTo>
                <a:lnTo>
                  <a:pt x="658" y="50"/>
                </a:lnTo>
                <a:lnTo>
                  <a:pt x="658" y="50"/>
                </a:lnTo>
                <a:lnTo>
                  <a:pt x="775" y="47"/>
                </a:lnTo>
                <a:lnTo>
                  <a:pt x="899" y="43"/>
                </a:lnTo>
                <a:lnTo>
                  <a:pt x="899" y="43"/>
                </a:lnTo>
                <a:lnTo>
                  <a:pt x="1025" y="38"/>
                </a:lnTo>
                <a:lnTo>
                  <a:pt x="1156" y="31"/>
                </a:lnTo>
                <a:lnTo>
                  <a:pt x="1156" y="31"/>
                </a:lnTo>
                <a:lnTo>
                  <a:pt x="1421" y="18"/>
                </a:lnTo>
                <a:lnTo>
                  <a:pt x="1421" y="18"/>
                </a:lnTo>
                <a:lnTo>
                  <a:pt x="1687" y="7"/>
                </a:lnTo>
                <a:lnTo>
                  <a:pt x="1687" y="7"/>
                </a:lnTo>
                <a:lnTo>
                  <a:pt x="1818" y="4"/>
                </a:lnTo>
                <a:lnTo>
                  <a:pt x="1818" y="4"/>
                </a:lnTo>
                <a:lnTo>
                  <a:pt x="1882" y="3"/>
                </a:lnTo>
                <a:lnTo>
                  <a:pt x="1882" y="3"/>
                </a:lnTo>
                <a:lnTo>
                  <a:pt x="1945" y="1"/>
                </a:lnTo>
                <a:lnTo>
                  <a:pt x="1945" y="1"/>
                </a:lnTo>
                <a:lnTo>
                  <a:pt x="2069" y="0"/>
                </a:lnTo>
                <a:lnTo>
                  <a:pt x="2069" y="0"/>
                </a:lnTo>
                <a:lnTo>
                  <a:pt x="2129" y="0"/>
                </a:lnTo>
                <a:lnTo>
                  <a:pt x="2129" y="0"/>
                </a:lnTo>
                <a:lnTo>
                  <a:pt x="2187" y="0"/>
                </a:lnTo>
                <a:lnTo>
                  <a:pt x="2187" y="0"/>
                </a:lnTo>
                <a:lnTo>
                  <a:pt x="2299" y="3"/>
                </a:lnTo>
                <a:lnTo>
                  <a:pt x="2403" y="6"/>
                </a:lnTo>
                <a:lnTo>
                  <a:pt x="2403" y="6"/>
                </a:lnTo>
                <a:lnTo>
                  <a:pt x="2499" y="10"/>
                </a:lnTo>
                <a:lnTo>
                  <a:pt x="2585" y="17"/>
                </a:lnTo>
                <a:lnTo>
                  <a:pt x="2585" y="17"/>
                </a:lnTo>
                <a:lnTo>
                  <a:pt x="2661" y="23"/>
                </a:lnTo>
                <a:lnTo>
                  <a:pt x="2726" y="30"/>
                </a:lnTo>
                <a:lnTo>
                  <a:pt x="2726" y="30"/>
                </a:lnTo>
                <a:lnTo>
                  <a:pt x="2778" y="38"/>
                </a:lnTo>
                <a:lnTo>
                  <a:pt x="2816" y="44"/>
                </a:lnTo>
                <a:lnTo>
                  <a:pt x="2816" y="44"/>
                </a:lnTo>
                <a:lnTo>
                  <a:pt x="2847" y="51"/>
                </a:lnTo>
                <a:lnTo>
                  <a:pt x="2847" y="51"/>
                </a:lnTo>
                <a:close/>
              </a:path>
            </a:pathLst>
          </a:custGeom>
          <a:solidFill>
            <a:srgbClr val="13AE67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5" name="Freeform 209">
            <a:extLst>
              <a:ext uri="{FF2B5EF4-FFF2-40B4-BE49-F238E27FC236}">
                <a16:creationId xmlns:a16="http://schemas.microsoft.com/office/drawing/2014/main" id="{C1771EB5-FA4F-AA2C-6787-BF4797DB87FB}"/>
              </a:ext>
            </a:extLst>
          </p:cNvPr>
          <p:cNvSpPr>
            <a:spLocks/>
          </p:cNvSpPr>
          <p:nvPr/>
        </p:nvSpPr>
        <p:spPr bwMode="auto">
          <a:xfrm>
            <a:off x="2957856" y="3600132"/>
            <a:ext cx="2312312" cy="203020"/>
          </a:xfrm>
          <a:custGeom>
            <a:avLst/>
            <a:gdLst/>
            <a:ahLst/>
            <a:cxnLst>
              <a:cxn ang="0">
                <a:pos x="2847" y="51"/>
              </a:cxn>
              <a:cxn ang="0">
                <a:pos x="2815" y="47"/>
              </a:cxn>
              <a:cxn ang="0">
                <a:pos x="2725" y="35"/>
              </a:cxn>
              <a:cxn ang="0">
                <a:pos x="2661" y="31"/>
              </a:cxn>
              <a:cxn ang="0">
                <a:pos x="2585" y="27"/>
              </a:cxn>
              <a:cxn ang="0">
                <a:pos x="2403" y="21"/>
              </a:cxn>
              <a:cxn ang="0">
                <a:pos x="2298" y="21"/>
              </a:cxn>
              <a:cxn ang="0">
                <a:pos x="2187" y="21"/>
              </a:cxn>
              <a:cxn ang="0">
                <a:pos x="2129" y="23"/>
              </a:cxn>
              <a:cxn ang="0">
                <a:pos x="2069" y="24"/>
              </a:cxn>
              <a:cxn ang="0">
                <a:pos x="1946" y="27"/>
              </a:cxn>
              <a:cxn ang="0">
                <a:pos x="1882" y="28"/>
              </a:cxn>
              <a:cxn ang="0">
                <a:pos x="1818" y="30"/>
              </a:cxn>
              <a:cxn ang="0">
                <a:pos x="1689" y="34"/>
              </a:cxn>
              <a:cxn ang="0">
                <a:pos x="1422" y="47"/>
              </a:cxn>
              <a:cxn ang="0">
                <a:pos x="1156" y="60"/>
              </a:cxn>
              <a:cxn ang="0">
                <a:pos x="899" y="68"/>
              </a:cxn>
              <a:cxn ang="0">
                <a:pos x="776" y="70"/>
              </a:cxn>
              <a:cxn ang="0">
                <a:pos x="658" y="71"/>
              </a:cxn>
              <a:cxn ang="0">
                <a:pos x="442" y="65"/>
              </a:cxn>
              <a:cxn ang="0">
                <a:pos x="345" y="60"/>
              </a:cxn>
              <a:cxn ang="0">
                <a:pos x="259" y="51"/>
              </a:cxn>
              <a:cxn ang="0">
                <a:pos x="119" y="31"/>
              </a:cxn>
              <a:cxn ang="0">
                <a:pos x="91" y="26"/>
              </a:cxn>
              <a:cxn ang="0">
                <a:pos x="30" y="11"/>
              </a:cxn>
              <a:cxn ang="0">
                <a:pos x="0" y="3"/>
              </a:cxn>
              <a:cxn ang="0">
                <a:pos x="32" y="10"/>
              </a:cxn>
              <a:cxn ang="0">
                <a:pos x="69" y="17"/>
              </a:cxn>
              <a:cxn ang="0">
                <a:pos x="120" y="26"/>
              </a:cxn>
              <a:cxn ang="0">
                <a:pos x="259" y="41"/>
              </a:cxn>
              <a:cxn ang="0">
                <a:pos x="346" y="45"/>
              </a:cxn>
              <a:cxn ang="0">
                <a:pos x="442" y="48"/>
              </a:cxn>
              <a:cxn ang="0">
                <a:pos x="658" y="50"/>
              </a:cxn>
              <a:cxn ang="0">
                <a:pos x="775" y="47"/>
              </a:cxn>
              <a:cxn ang="0">
                <a:pos x="899" y="43"/>
              </a:cxn>
              <a:cxn ang="0">
                <a:pos x="1156" y="31"/>
              </a:cxn>
              <a:cxn ang="0">
                <a:pos x="1421" y="18"/>
              </a:cxn>
              <a:cxn ang="0">
                <a:pos x="1687" y="7"/>
              </a:cxn>
              <a:cxn ang="0">
                <a:pos x="1818" y="4"/>
              </a:cxn>
              <a:cxn ang="0">
                <a:pos x="1882" y="3"/>
              </a:cxn>
              <a:cxn ang="0">
                <a:pos x="1945" y="1"/>
              </a:cxn>
              <a:cxn ang="0">
                <a:pos x="2069" y="0"/>
              </a:cxn>
              <a:cxn ang="0">
                <a:pos x="2129" y="0"/>
              </a:cxn>
              <a:cxn ang="0">
                <a:pos x="2187" y="0"/>
              </a:cxn>
              <a:cxn ang="0">
                <a:pos x="2299" y="3"/>
              </a:cxn>
              <a:cxn ang="0">
                <a:pos x="2403" y="6"/>
              </a:cxn>
              <a:cxn ang="0">
                <a:pos x="2585" y="17"/>
              </a:cxn>
              <a:cxn ang="0">
                <a:pos x="2661" y="23"/>
              </a:cxn>
              <a:cxn ang="0">
                <a:pos x="2726" y="30"/>
              </a:cxn>
              <a:cxn ang="0">
                <a:pos x="2816" y="44"/>
              </a:cxn>
              <a:cxn ang="0">
                <a:pos x="2847" y="51"/>
              </a:cxn>
            </a:cxnLst>
            <a:rect l="0" t="0" r="r" b="b"/>
            <a:pathLst>
              <a:path w="2847" h="71">
                <a:moveTo>
                  <a:pt x="2847" y="51"/>
                </a:moveTo>
                <a:lnTo>
                  <a:pt x="2847" y="51"/>
                </a:lnTo>
                <a:lnTo>
                  <a:pt x="2815" y="47"/>
                </a:lnTo>
                <a:lnTo>
                  <a:pt x="2815" y="47"/>
                </a:lnTo>
                <a:lnTo>
                  <a:pt x="2778" y="41"/>
                </a:lnTo>
                <a:lnTo>
                  <a:pt x="2725" y="35"/>
                </a:lnTo>
                <a:lnTo>
                  <a:pt x="2725" y="35"/>
                </a:lnTo>
                <a:lnTo>
                  <a:pt x="2661" y="31"/>
                </a:lnTo>
                <a:lnTo>
                  <a:pt x="2585" y="27"/>
                </a:lnTo>
                <a:lnTo>
                  <a:pt x="2585" y="27"/>
                </a:lnTo>
                <a:lnTo>
                  <a:pt x="2499" y="24"/>
                </a:lnTo>
                <a:lnTo>
                  <a:pt x="2403" y="21"/>
                </a:lnTo>
                <a:lnTo>
                  <a:pt x="2403" y="21"/>
                </a:lnTo>
                <a:lnTo>
                  <a:pt x="2298" y="21"/>
                </a:lnTo>
                <a:lnTo>
                  <a:pt x="2187" y="21"/>
                </a:lnTo>
                <a:lnTo>
                  <a:pt x="2187" y="21"/>
                </a:lnTo>
                <a:lnTo>
                  <a:pt x="2129" y="23"/>
                </a:lnTo>
                <a:lnTo>
                  <a:pt x="2129" y="23"/>
                </a:lnTo>
                <a:lnTo>
                  <a:pt x="2069" y="24"/>
                </a:lnTo>
                <a:lnTo>
                  <a:pt x="2069" y="24"/>
                </a:lnTo>
                <a:lnTo>
                  <a:pt x="1946" y="27"/>
                </a:lnTo>
                <a:lnTo>
                  <a:pt x="1946" y="27"/>
                </a:lnTo>
                <a:lnTo>
                  <a:pt x="1882" y="28"/>
                </a:lnTo>
                <a:lnTo>
                  <a:pt x="1882" y="28"/>
                </a:lnTo>
                <a:lnTo>
                  <a:pt x="1818" y="30"/>
                </a:lnTo>
                <a:lnTo>
                  <a:pt x="1818" y="30"/>
                </a:lnTo>
                <a:lnTo>
                  <a:pt x="1689" y="34"/>
                </a:lnTo>
                <a:lnTo>
                  <a:pt x="1689" y="34"/>
                </a:lnTo>
                <a:lnTo>
                  <a:pt x="1422" y="47"/>
                </a:lnTo>
                <a:lnTo>
                  <a:pt x="1422" y="47"/>
                </a:lnTo>
                <a:lnTo>
                  <a:pt x="1156" y="60"/>
                </a:lnTo>
                <a:lnTo>
                  <a:pt x="1156" y="60"/>
                </a:lnTo>
                <a:lnTo>
                  <a:pt x="1027" y="64"/>
                </a:lnTo>
                <a:lnTo>
                  <a:pt x="899" y="68"/>
                </a:lnTo>
                <a:lnTo>
                  <a:pt x="899" y="68"/>
                </a:lnTo>
                <a:lnTo>
                  <a:pt x="776" y="70"/>
                </a:lnTo>
                <a:lnTo>
                  <a:pt x="658" y="71"/>
                </a:lnTo>
                <a:lnTo>
                  <a:pt x="658" y="71"/>
                </a:lnTo>
                <a:lnTo>
                  <a:pt x="546" y="70"/>
                </a:lnTo>
                <a:lnTo>
                  <a:pt x="442" y="65"/>
                </a:lnTo>
                <a:lnTo>
                  <a:pt x="442" y="65"/>
                </a:lnTo>
                <a:lnTo>
                  <a:pt x="345" y="60"/>
                </a:lnTo>
                <a:lnTo>
                  <a:pt x="259" y="51"/>
                </a:lnTo>
                <a:lnTo>
                  <a:pt x="259" y="51"/>
                </a:lnTo>
                <a:lnTo>
                  <a:pt x="183" y="41"/>
                </a:lnTo>
                <a:lnTo>
                  <a:pt x="119" y="31"/>
                </a:lnTo>
                <a:lnTo>
                  <a:pt x="119" y="31"/>
                </a:lnTo>
                <a:lnTo>
                  <a:pt x="91" y="26"/>
                </a:lnTo>
                <a:lnTo>
                  <a:pt x="69" y="21"/>
                </a:lnTo>
                <a:lnTo>
                  <a:pt x="30" y="11"/>
                </a:lnTo>
                <a:lnTo>
                  <a:pt x="30" y="11"/>
                </a:lnTo>
                <a:lnTo>
                  <a:pt x="0" y="3"/>
                </a:lnTo>
                <a:lnTo>
                  <a:pt x="0" y="3"/>
                </a:lnTo>
                <a:lnTo>
                  <a:pt x="32" y="10"/>
                </a:lnTo>
                <a:lnTo>
                  <a:pt x="32" y="10"/>
                </a:lnTo>
                <a:lnTo>
                  <a:pt x="69" y="17"/>
                </a:lnTo>
                <a:lnTo>
                  <a:pt x="120" y="26"/>
                </a:lnTo>
                <a:lnTo>
                  <a:pt x="120" y="26"/>
                </a:lnTo>
                <a:lnTo>
                  <a:pt x="184" y="34"/>
                </a:lnTo>
                <a:lnTo>
                  <a:pt x="259" y="41"/>
                </a:lnTo>
                <a:lnTo>
                  <a:pt x="259" y="41"/>
                </a:lnTo>
                <a:lnTo>
                  <a:pt x="346" y="45"/>
                </a:lnTo>
                <a:lnTo>
                  <a:pt x="442" y="48"/>
                </a:lnTo>
                <a:lnTo>
                  <a:pt x="442" y="48"/>
                </a:lnTo>
                <a:lnTo>
                  <a:pt x="546" y="50"/>
                </a:lnTo>
                <a:lnTo>
                  <a:pt x="658" y="50"/>
                </a:lnTo>
                <a:lnTo>
                  <a:pt x="658" y="50"/>
                </a:lnTo>
                <a:lnTo>
                  <a:pt x="775" y="47"/>
                </a:lnTo>
                <a:lnTo>
                  <a:pt x="899" y="43"/>
                </a:lnTo>
                <a:lnTo>
                  <a:pt x="899" y="43"/>
                </a:lnTo>
                <a:lnTo>
                  <a:pt x="1025" y="38"/>
                </a:lnTo>
                <a:lnTo>
                  <a:pt x="1156" y="31"/>
                </a:lnTo>
                <a:lnTo>
                  <a:pt x="1156" y="31"/>
                </a:lnTo>
                <a:lnTo>
                  <a:pt x="1421" y="18"/>
                </a:lnTo>
                <a:lnTo>
                  <a:pt x="1421" y="18"/>
                </a:lnTo>
                <a:lnTo>
                  <a:pt x="1687" y="7"/>
                </a:lnTo>
                <a:lnTo>
                  <a:pt x="1687" y="7"/>
                </a:lnTo>
                <a:lnTo>
                  <a:pt x="1818" y="4"/>
                </a:lnTo>
                <a:lnTo>
                  <a:pt x="1818" y="4"/>
                </a:lnTo>
                <a:lnTo>
                  <a:pt x="1882" y="3"/>
                </a:lnTo>
                <a:lnTo>
                  <a:pt x="1882" y="3"/>
                </a:lnTo>
                <a:lnTo>
                  <a:pt x="1945" y="1"/>
                </a:lnTo>
                <a:lnTo>
                  <a:pt x="1945" y="1"/>
                </a:lnTo>
                <a:lnTo>
                  <a:pt x="2069" y="0"/>
                </a:lnTo>
                <a:lnTo>
                  <a:pt x="2069" y="0"/>
                </a:lnTo>
                <a:lnTo>
                  <a:pt x="2129" y="0"/>
                </a:lnTo>
                <a:lnTo>
                  <a:pt x="2129" y="0"/>
                </a:lnTo>
                <a:lnTo>
                  <a:pt x="2187" y="0"/>
                </a:lnTo>
                <a:lnTo>
                  <a:pt x="2187" y="0"/>
                </a:lnTo>
                <a:lnTo>
                  <a:pt x="2299" y="3"/>
                </a:lnTo>
                <a:lnTo>
                  <a:pt x="2403" y="6"/>
                </a:lnTo>
                <a:lnTo>
                  <a:pt x="2403" y="6"/>
                </a:lnTo>
                <a:lnTo>
                  <a:pt x="2499" y="10"/>
                </a:lnTo>
                <a:lnTo>
                  <a:pt x="2585" y="17"/>
                </a:lnTo>
                <a:lnTo>
                  <a:pt x="2585" y="17"/>
                </a:lnTo>
                <a:lnTo>
                  <a:pt x="2661" y="23"/>
                </a:lnTo>
                <a:lnTo>
                  <a:pt x="2726" y="30"/>
                </a:lnTo>
                <a:lnTo>
                  <a:pt x="2726" y="30"/>
                </a:lnTo>
                <a:lnTo>
                  <a:pt x="2778" y="38"/>
                </a:lnTo>
                <a:lnTo>
                  <a:pt x="2816" y="44"/>
                </a:lnTo>
                <a:lnTo>
                  <a:pt x="2816" y="44"/>
                </a:lnTo>
                <a:lnTo>
                  <a:pt x="2847" y="51"/>
                </a:lnTo>
                <a:lnTo>
                  <a:pt x="2847" y="51"/>
                </a:lnTo>
                <a:close/>
              </a:path>
            </a:pathLst>
          </a:custGeom>
          <a:solidFill>
            <a:srgbClr val="13AE67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368CACAB-8172-9AF4-1503-2CEEE22718D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44" y="3815374"/>
            <a:ext cx="1061674" cy="144144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DB49F296-E7D6-EC63-AA76-FD9CB797DC8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06" y="4352136"/>
            <a:ext cx="1180056" cy="898015"/>
          </a:xfrm>
          <a:prstGeom prst="rect">
            <a:avLst/>
          </a:prstGeom>
        </p:spPr>
      </p:pic>
      <p:sp>
        <p:nvSpPr>
          <p:cNvPr id="58" name="Rectangle 146">
            <a:extLst>
              <a:ext uri="{FF2B5EF4-FFF2-40B4-BE49-F238E27FC236}">
                <a16:creationId xmlns:a16="http://schemas.microsoft.com/office/drawing/2014/main" id="{7EDE2FDC-FF8D-4816-7B3C-5EA8C55AC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74" y="3342986"/>
            <a:ext cx="83356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3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建物平面図</a:t>
            </a:r>
            <a:endParaRPr lang="ja-JP" altLang="en-US" sz="1800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59" name="図 58" descr="ダイアグラム&#10;&#10;自動的に生成された説明">
            <a:extLst>
              <a:ext uri="{FF2B5EF4-FFF2-40B4-BE49-F238E27FC236}">
                <a16:creationId xmlns:a16="http://schemas.microsoft.com/office/drawing/2014/main" id="{0EB11978-9E64-DD5E-6F7C-F765BAF45F9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" t="6514" r="3249" b="5586"/>
          <a:stretch/>
        </p:blipFill>
        <p:spPr>
          <a:xfrm>
            <a:off x="455997" y="3876010"/>
            <a:ext cx="2325347" cy="3058190"/>
          </a:xfrm>
          <a:prstGeom prst="rect">
            <a:avLst/>
          </a:prstGeom>
        </p:spPr>
      </p:pic>
      <p:sp>
        <p:nvSpPr>
          <p:cNvPr id="61" name="Freeform 208">
            <a:extLst>
              <a:ext uri="{FF2B5EF4-FFF2-40B4-BE49-F238E27FC236}">
                <a16:creationId xmlns:a16="http://schemas.microsoft.com/office/drawing/2014/main" id="{E4C52B41-0286-673A-D42D-CEF58FE8A2EF}"/>
              </a:ext>
            </a:extLst>
          </p:cNvPr>
          <p:cNvSpPr>
            <a:spLocks/>
          </p:cNvSpPr>
          <p:nvPr/>
        </p:nvSpPr>
        <p:spPr bwMode="auto">
          <a:xfrm>
            <a:off x="398376" y="3523891"/>
            <a:ext cx="2197530" cy="276131"/>
          </a:xfrm>
          <a:custGeom>
            <a:avLst/>
            <a:gdLst/>
            <a:ahLst/>
            <a:cxnLst>
              <a:cxn ang="0">
                <a:pos x="2847" y="65"/>
              </a:cxn>
              <a:cxn ang="0">
                <a:pos x="2815" y="61"/>
              </a:cxn>
              <a:cxn ang="0">
                <a:pos x="2725" y="54"/>
              </a:cxn>
              <a:cxn ang="0">
                <a:pos x="2661" y="49"/>
              </a:cxn>
              <a:cxn ang="0">
                <a:pos x="2584" y="48"/>
              </a:cxn>
              <a:cxn ang="0">
                <a:pos x="2402" y="45"/>
              </a:cxn>
              <a:cxn ang="0">
                <a:pos x="2298" y="47"/>
              </a:cxn>
              <a:cxn ang="0">
                <a:pos x="2187" y="48"/>
              </a:cxn>
              <a:cxn ang="0">
                <a:pos x="2129" y="49"/>
              </a:cxn>
              <a:cxn ang="0">
                <a:pos x="2069" y="52"/>
              </a:cxn>
              <a:cxn ang="0">
                <a:pos x="1946" y="55"/>
              </a:cxn>
              <a:cxn ang="0">
                <a:pos x="1884" y="58"/>
              </a:cxn>
              <a:cxn ang="0">
                <a:pos x="1820" y="59"/>
              </a:cxn>
              <a:cxn ang="0">
                <a:pos x="1689" y="65"/>
              </a:cxn>
              <a:cxn ang="0">
                <a:pos x="1424" y="78"/>
              </a:cxn>
              <a:cxn ang="0">
                <a:pos x="1158" y="89"/>
              </a:cxn>
              <a:cxn ang="0">
                <a:pos x="1027" y="94"/>
              </a:cxn>
              <a:cxn ang="0">
                <a:pos x="900" y="98"/>
              </a:cxn>
              <a:cxn ang="0">
                <a:pos x="776" y="98"/>
              </a:cxn>
              <a:cxn ang="0">
                <a:pos x="658" y="98"/>
              </a:cxn>
              <a:cxn ang="0">
                <a:pos x="546" y="95"/>
              </a:cxn>
              <a:cxn ang="0">
                <a:pos x="440" y="89"/>
              </a:cxn>
              <a:cxn ang="0">
                <a:pos x="345" y="81"/>
              </a:cxn>
              <a:cxn ang="0">
                <a:pos x="301" y="77"/>
              </a:cxn>
              <a:cxn ang="0">
                <a:pos x="258" y="72"/>
              </a:cxn>
              <a:cxn ang="0">
                <a:pos x="220" y="67"/>
              </a:cxn>
              <a:cxn ang="0">
                <a:pos x="119" y="48"/>
              </a:cxn>
              <a:cxn ang="0">
                <a:pos x="91" y="42"/>
              </a:cxn>
              <a:cxn ang="0">
                <a:pos x="30" y="27"/>
              </a:cxn>
              <a:cxn ang="0">
                <a:pos x="0" y="17"/>
              </a:cxn>
              <a:cxn ang="0">
                <a:pos x="32" y="22"/>
              </a:cxn>
              <a:cxn ang="0">
                <a:pos x="69" y="30"/>
              </a:cxn>
              <a:cxn ang="0">
                <a:pos x="121" y="37"/>
              </a:cxn>
              <a:cxn ang="0">
                <a:pos x="261" y="48"/>
              </a:cxn>
              <a:cxn ang="0">
                <a:pos x="302" y="49"/>
              </a:cxn>
              <a:cxn ang="0">
                <a:pos x="346" y="51"/>
              </a:cxn>
              <a:cxn ang="0">
                <a:pos x="442" y="52"/>
              </a:cxn>
              <a:cxn ang="0">
                <a:pos x="546" y="52"/>
              </a:cxn>
              <a:cxn ang="0">
                <a:pos x="658" y="51"/>
              </a:cxn>
              <a:cxn ang="0">
                <a:pos x="775" y="47"/>
              </a:cxn>
              <a:cxn ang="0">
                <a:pos x="897" y="42"/>
              </a:cxn>
              <a:cxn ang="0">
                <a:pos x="1025" y="35"/>
              </a:cxn>
              <a:cxn ang="0">
                <a:pos x="1155" y="30"/>
              </a:cxn>
              <a:cxn ang="0">
                <a:pos x="1421" y="15"/>
              </a:cxn>
              <a:cxn ang="0">
                <a:pos x="1555" y="10"/>
              </a:cxn>
              <a:cxn ang="0">
                <a:pos x="1687" y="5"/>
              </a:cxn>
              <a:cxn ang="0">
                <a:pos x="1818" y="1"/>
              </a:cxn>
              <a:cxn ang="0">
                <a:pos x="1882" y="1"/>
              </a:cxn>
              <a:cxn ang="0">
                <a:pos x="1945" y="0"/>
              </a:cxn>
              <a:cxn ang="0">
                <a:pos x="2069" y="0"/>
              </a:cxn>
              <a:cxn ang="0">
                <a:pos x="2129" y="1"/>
              </a:cxn>
              <a:cxn ang="0">
                <a:pos x="2187" y="1"/>
              </a:cxn>
              <a:cxn ang="0">
                <a:pos x="2299" y="5"/>
              </a:cxn>
              <a:cxn ang="0">
                <a:pos x="2403" y="10"/>
              </a:cxn>
              <a:cxn ang="0">
                <a:pos x="2585" y="24"/>
              </a:cxn>
              <a:cxn ang="0">
                <a:pos x="2662" y="32"/>
              </a:cxn>
              <a:cxn ang="0">
                <a:pos x="2726" y="41"/>
              </a:cxn>
              <a:cxn ang="0">
                <a:pos x="2816" y="58"/>
              </a:cxn>
              <a:cxn ang="0">
                <a:pos x="2839" y="64"/>
              </a:cxn>
              <a:cxn ang="0">
                <a:pos x="2847" y="65"/>
              </a:cxn>
            </a:cxnLst>
            <a:rect l="0" t="0" r="r" b="b"/>
            <a:pathLst>
              <a:path w="2847" h="98">
                <a:moveTo>
                  <a:pt x="2847" y="65"/>
                </a:moveTo>
                <a:lnTo>
                  <a:pt x="2847" y="65"/>
                </a:lnTo>
                <a:lnTo>
                  <a:pt x="2815" y="61"/>
                </a:lnTo>
                <a:lnTo>
                  <a:pt x="2815" y="61"/>
                </a:lnTo>
                <a:lnTo>
                  <a:pt x="2776" y="57"/>
                </a:lnTo>
                <a:lnTo>
                  <a:pt x="2725" y="54"/>
                </a:lnTo>
                <a:lnTo>
                  <a:pt x="2725" y="54"/>
                </a:lnTo>
                <a:lnTo>
                  <a:pt x="2661" y="49"/>
                </a:lnTo>
                <a:lnTo>
                  <a:pt x="2584" y="48"/>
                </a:lnTo>
                <a:lnTo>
                  <a:pt x="2584" y="48"/>
                </a:lnTo>
                <a:lnTo>
                  <a:pt x="2499" y="47"/>
                </a:lnTo>
                <a:lnTo>
                  <a:pt x="2402" y="45"/>
                </a:lnTo>
                <a:lnTo>
                  <a:pt x="2402" y="45"/>
                </a:lnTo>
                <a:lnTo>
                  <a:pt x="2298" y="47"/>
                </a:lnTo>
                <a:lnTo>
                  <a:pt x="2298" y="47"/>
                </a:lnTo>
                <a:lnTo>
                  <a:pt x="2187" y="48"/>
                </a:lnTo>
                <a:lnTo>
                  <a:pt x="2187" y="48"/>
                </a:lnTo>
                <a:lnTo>
                  <a:pt x="2129" y="49"/>
                </a:lnTo>
                <a:lnTo>
                  <a:pt x="2129" y="49"/>
                </a:lnTo>
                <a:lnTo>
                  <a:pt x="2069" y="52"/>
                </a:lnTo>
                <a:lnTo>
                  <a:pt x="2069" y="52"/>
                </a:lnTo>
                <a:lnTo>
                  <a:pt x="1946" y="55"/>
                </a:lnTo>
                <a:lnTo>
                  <a:pt x="1946" y="55"/>
                </a:lnTo>
                <a:lnTo>
                  <a:pt x="1884" y="58"/>
                </a:lnTo>
                <a:lnTo>
                  <a:pt x="1884" y="58"/>
                </a:lnTo>
                <a:lnTo>
                  <a:pt x="1820" y="59"/>
                </a:lnTo>
                <a:lnTo>
                  <a:pt x="1820" y="59"/>
                </a:lnTo>
                <a:lnTo>
                  <a:pt x="1689" y="65"/>
                </a:lnTo>
                <a:lnTo>
                  <a:pt x="1689" y="65"/>
                </a:lnTo>
                <a:lnTo>
                  <a:pt x="1424" y="78"/>
                </a:lnTo>
                <a:lnTo>
                  <a:pt x="1424" y="78"/>
                </a:lnTo>
                <a:lnTo>
                  <a:pt x="1158" y="89"/>
                </a:lnTo>
                <a:lnTo>
                  <a:pt x="1158" y="89"/>
                </a:lnTo>
                <a:lnTo>
                  <a:pt x="1027" y="94"/>
                </a:lnTo>
                <a:lnTo>
                  <a:pt x="1027" y="94"/>
                </a:lnTo>
                <a:lnTo>
                  <a:pt x="900" y="98"/>
                </a:lnTo>
                <a:lnTo>
                  <a:pt x="900" y="98"/>
                </a:lnTo>
                <a:lnTo>
                  <a:pt x="776" y="98"/>
                </a:lnTo>
                <a:lnTo>
                  <a:pt x="658" y="98"/>
                </a:lnTo>
                <a:lnTo>
                  <a:pt x="658" y="98"/>
                </a:lnTo>
                <a:lnTo>
                  <a:pt x="546" y="95"/>
                </a:lnTo>
                <a:lnTo>
                  <a:pt x="546" y="95"/>
                </a:lnTo>
                <a:lnTo>
                  <a:pt x="440" y="89"/>
                </a:lnTo>
                <a:lnTo>
                  <a:pt x="440" y="89"/>
                </a:lnTo>
                <a:lnTo>
                  <a:pt x="392" y="85"/>
                </a:lnTo>
                <a:lnTo>
                  <a:pt x="345" y="81"/>
                </a:lnTo>
                <a:lnTo>
                  <a:pt x="345" y="81"/>
                </a:lnTo>
                <a:lnTo>
                  <a:pt x="301" y="77"/>
                </a:lnTo>
                <a:lnTo>
                  <a:pt x="301" y="77"/>
                </a:lnTo>
                <a:lnTo>
                  <a:pt x="258" y="72"/>
                </a:lnTo>
                <a:lnTo>
                  <a:pt x="258" y="72"/>
                </a:lnTo>
                <a:lnTo>
                  <a:pt x="220" y="67"/>
                </a:lnTo>
                <a:lnTo>
                  <a:pt x="183" y="61"/>
                </a:lnTo>
                <a:lnTo>
                  <a:pt x="119" y="48"/>
                </a:lnTo>
                <a:lnTo>
                  <a:pt x="119" y="48"/>
                </a:lnTo>
                <a:lnTo>
                  <a:pt x="91" y="42"/>
                </a:lnTo>
                <a:lnTo>
                  <a:pt x="67" y="37"/>
                </a:lnTo>
                <a:lnTo>
                  <a:pt x="30" y="27"/>
                </a:lnTo>
                <a:lnTo>
                  <a:pt x="30" y="27"/>
                </a:lnTo>
                <a:lnTo>
                  <a:pt x="0" y="17"/>
                </a:lnTo>
                <a:lnTo>
                  <a:pt x="0" y="17"/>
                </a:lnTo>
                <a:lnTo>
                  <a:pt x="32" y="22"/>
                </a:lnTo>
                <a:lnTo>
                  <a:pt x="32" y="22"/>
                </a:lnTo>
                <a:lnTo>
                  <a:pt x="69" y="30"/>
                </a:lnTo>
                <a:lnTo>
                  <a:pt x="121" y="37"/>
                </a:lnTo>
                <a:lnTo>
                  <a:pt x="121" y="37"/>
                </a:lnTo>
                <a:lnTo>
                  <a:pt x="185" y="42"/>
                </a:lnTo>
                <a:lnTo>
                  <a:pt x="261" y="48"/>
                </a:lnTo>
                <a:lnTo>
                  <a:pt x="261" y="48"/>
                </a:lnTo>
                <a:lnTo>
                  <a:pt x="302" y="49"/>
                </a:lnTo>
                <a:lnTo>
                  <a:pt x="302" y="49"/>
                </a:lnTo>
                <a:lnTo>
                  <a:pt x="346" y="51"/>
                </a:lnTo>
                <a:lnTo>
                  <a:pt x="346" y="51"/>
                </a:lnTo>
                <a:lnTo>
                  <a:pt x="442" y="52"/>
                </a:lnTo>
                <a:lnTo>
                  <a:pt x="442" y="52"/>
                </a:lnTo>
                <a:lnTo>
                  <a:pt x="546" y="52"/>
                </a:lnTo>
                <a:lnTo>
                  <a:pt x="546" y="52"/>
                </a:lnTo>
                <a:lnTo>
                  <a:pt x="658" y="51"/>
                </a:lnTo>
                <a:lnTo>
                  <a:pt x="658" y="51"/>
                </a:lnTo>
                <a:lnTo>
                  <a:pt x="775" y="47"/>
                </a:lnTo>
                <a:lnTo>
                  <a:pt x="897" y="42"/>
                </a:lnTo>
                <a:lnTo>
                  <a:pt x="897" y="42"/>
                </a:lnTo>
                <a:lnTo>
                  <a:pt x="1025" y="35"/>
                </a:lnTo>
                <a:lnTo>
                  <a:pt x="1025" y="35"/>
                </a:lnTo>
                <a:lnTo>
                  <a:pt x="1155" y="30"/>
                </a:lnTo>
                <a:lnTo>
                  <a:pt x="1155" y="30"/>
                </a:lnTo>
                <a:lnTo>
                  <a:pt x="1421" y="15"/>
                </a:lnTo>
                <a:lnTo>
                  <a:pt x="1421" y="15"/>
                </a:lnTo>
                <a:lnTo>
                  <a:pt x="1555" y="10"/>
                </a:lnTo>
                <a:lnTo>
                  <a:pt x="1555" y="10"/>
                </a:lnTo>
                <a:lnTo>
                  <a:pt x="1687" y="5"/>
                </a:lnTo>
                <a:lnTo>
                  <a:pt x="1687" y="5"/>
                </a:lnTo>
                <a:lnTo>
                  <a:pt x="1818" y="1"/>
                </a:lnTo>
                <a:lnTo>
                  <a:pt x="1818" y="1"/>
                </a:lnTo>
                <a:lnTo>
                  <a:pt x="1882" y="1"/>
                </a:lnTo>
                <a:lnTo>
                  <a:pt x="1882" y="1"/>
                </a:lnTo>
                <a:lnTo>
                  <a:pt x="1945" y="0"/>
                </a:lnTo>
                <a:lnTo>
                  <a:pt x="1945" y="0"/>
                </a:lnTo>
                <a:lnTo>
                  <a:pt x="2069" y="0"/>
                </a:lnTo>
                <a:lnTo>
                  <a:pt x="2069" y="0"/>
                </a:lnTo>
                <a:lnTo>
                  <a:pt x="2129" y="1"/>
                </a:lnTo>
                <a:lnTo>
                  <a:pt x="2129" y="1"/>
                </a:lnTo>
                <a:lnTo>
                  <a:pt x="2187" y="1"/>
                </a:lnTo>
                <a:lnTo>
                  <a:pt x="2187" y="1"/>
                </a:lnTo>
                <a:lnTo>
                  <a:pt x="2299" y="5"/>
                </a:lnTo>
                <a:lnTo>
                  <a:pt x="2299" y="5"/>
                </a:lnTo>
                <a:lnTo>
                  <a:pt x="2403" y="10"/>
                </a:lnTo>
                <a:lnTo>
                  <a:pt x="2403" y="10"/>
                </a:lnTo>
                <a:lnTo>
                  <a:pt x="2500" y="17"/>
                </a:lnTo>
                <a:lnTo>
                  <a:pt x="2585" y="24"/>
                </a:lnTo>
                <a:lnTo>
                  <a:pt x="2585" y="24"/>
                </a:lnTo>
                <a:lnTo>
                  <a:pt x="2662" y="32"/>
                </a:lnTo>
                <a:lnTo>
                  <a:pt x="2726" y="41"/>
                </a:lnTo>
                <a:lnTo>
                  <a:pt x="2726" y="41"/>
                </a:lnTo>
                <a:lnTo>
                  <a:pt x="2778" y="49"/>
                </a:lnTo>
                <a:lnTo>
                  <a:pt x="2816" y="58"/>
                </a:lnTo>
                <a:lnTo>
                  <a:pt x="2816" y="58"/>
                </a:lnTo>
                <a:lnTo>
                  <a:pt x="2839" y="64"/>
                </a:lnTo>
                <a:lnTo>
                  <a:pt x="2839" y="64"/>
                </a:lnTo>
                <a:lnTo>
                  <a:pt x="2847" y="65"/>
                </a:lnTo>
                <a:lnTo>
                  <a:pt x="2847" y="65"/>
                </a:lnTo>
                <a:close/>
              </a:path>
            </a:pathLst>
          </a:custGeom>
          <a:solidFill>
            <a:srgbClr val="D3E9D5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" name="Freeform 209">
            <a:extLst>
              <a:ext uri="{FF2B5EF4-FFF2-40B4-BE49-F238E27FC236}">
                <a16:creationId xmlns:a16="http://schemas.microsoft.com/office/drawing/2014/main" id="{8BB83FDB-9AF2-16DE-A702-2BCF5353BBA0}"/>
              </a:ext>
            </a:extLst>
          </p:cNvPr>
          <p:cNvSpPr>
            <a:spLocks/>
          </p:cNvSpPr>
          <p:nvPr/>
        </p:nvSpPr>
        <p:spPr bwMode="auto">
          <a:xfrm>
            <a:off x="434094" y="3600131"/>
            <a:ext cx="2197530" cy="200055"/>
          </a:xfrm>
          <a:custGeom>
            <a:avLst/>
            <a:gdLst/>
            <a:ahLst/>
            <a:cxnLst>
              <a:cxn ang="0">
                <a:pos x="2847" y="51"/>
              </a:cxn>
              <a:cxn ang="0">
                <a:pos x="2815" y="47"/>
              </a:cxn>
              <a:cxn ang="0">
                <a:pos x="2725" y="35"/>
              </a:cxn>
              <a:cxn ang="0">
                <a:pos x="2661" y="31"/>
              </a:cxn>
              <a:cxn ang="0">
                <a:pos x="2585" y="27"/>
              </a:cxn>
              <a:cxn ang="0">
                <a:pos x="2403" y="21"/>
              </a:cxn>
              <a:cxn ang="0">
                <a:pos x="2298" y="21"/>
              </a:cxn>
              <a:cxn ang="0">
                <a:pos x="2187" y="21"/>
              </a:cxn>
              <a:cxn ang="0">
                <a:pos x="2129" y="23"/>
              </a:cxn>
              <a:cxn ang="0">
                <a:pos x="2069" y="24"/>
              </a:cxn>
              <a:cxn ang="0">
                <a:pos x="1946" y="27"/>
              </a:cxn>
              <a:cxn ang="0">
                <a:pos x="1882" y="28"/>
              </a:cxn>
              <a:cxn ang="0">
                <a:pos x="1818" y="30"/>
              </a:cxn>
              <a:cxn ang="0">
                <a:pos x="1689" y="34"/>
              </a:cxn>
              <a:cxn ang="0">
                <a:pos x="1422" y="47"/>
              </a:cxn>
              <a:cxn ang="0">
                <a:pos x="1156" y="60"/>
              </a:cxn>
              <a:cxn ang="0">
                <a:pos x="899" y="68"/>
              </a:cxn>
              <a:cxn ang="0">
                <a:pos x="776" y="70"/>
              </a:cxn>
              <a:cxn ang="0">
                <a:pos x="658" y="71"/>
              </a:cxn>
              <a:cxn ang="0">
                <a:pos x="442" y="65"/>
              </a:cxn>
              <a:cxn ang="0">
                <a:pos x="345" y="60"/>
              </a:cxn>
              <a:cxn ang="0">
                <a:pos x="259" y="51"/>
              </a:cxn>
              <a:cxn ang="0">
                <a:pos x="119" y="31"/>
              </a:cxn>
              <a:cxn ang="0">
                <a:pos x="91" y="26"/>
              </a:cxn>
              <a:cxn ang="0">
                <a:pos x="30" y="11"/>
              </a:cxn>
              <a:cxn ang="0">
                <a:pos x="0" y="3"/>
              </a:cxn>
              <a:cxn ang="0">
                <a:pos x="32" y="10"/>
              </a:cxn>
              <a:cxn ang="0">
                <a:pos x="69" y="17"/>
              </a:cxn>
              <a:cxn ang="0">
                <a:pos x="120" y="26"/>
              </a:cxn>
              <a:cxn ang="0">
                <a:pos x="259" y="41"/>
              </a:cxn>
              <a:cxn ang="0">
                <a:pos x="346" y="45"/>
              </a:cxn>
              <a:cxn ang="0">
                <a:pos x="442" y="48"/>
              </a:cxn>
              <a:cxn ang="0">
                <a:pos x="658" y="50"/>
              </a:cxn>
              <a:cxn ang="0">
                <a:pos x="775" y="47"/>
              </a:cxn>
              <a:cxn ang="0">
                <a:pos x="899" y="43"/>
              </a:cxn>
              <a:cxn ang="0">
                <a:pos x="1156" y="31"/>
              </a:cxn>
              <a:cxn ang="0">
                <a:pos x="1421" y="18"/>
              </a:cxn>
              <a:cxn ang="0">
                <a:pos x="1687" y="7"/>
              </a:cxn>
              <a:cxn ang="0">
                <a:pos x="1818" y="4"/>
              </a:cxn>
              <a:cxn ang="0">
                <a:pos x="1882" y="3"/>
              </a:cxn>
              <a:cxn ang="0">
                <a:pos x="1945" y="1"/>
              </a:cxn>
              <a:cxn ang="0">
                <a:pos x="2069" y="0"/>
              </a:cxn>
              <a:cxn ang="0">
                <a:pos x="2129" y="0"/>
              </a:cxn>
              <a:cxn ang="0">
                <a:pos x="2187" y="0"/>
              </a:cxn>
              <a:cxn ang="0">
                <a:pos x="2299" y="3"/>
              </a:cxn>
              <a:cxn ang="0">
                <a:pos x="2403" y="6"/>
              </a:cxn>
              <a:cxn ang="0">
                <a:pos x="2585" y="17"/>
              </a:cxn>
              <a:cxn ang="0">
                <a:pos x="2661" y="23"/>
              </a:cxn>
              <a:cxn ang="0">
                <a:pos x="2726" y="30"/>
              </a:cxn>
              <a:cxn ang="0">
                <a:pos x="2816" y="44"/>
              </a:cxn>
              <a:cxn ang="0">
                <a:pos x="2847" y="51"/>
              </a:cxn>
            </a:cxnLst>
            <a:rect l="0" t="0" r="r" b="b"/>
            <a:pathLst>
              <a:path w="2847" h="71">
                <a:moveTo>
                  <a:pt x="2847" y="51"/>
                </a:moveTo>
                <a:lnTo>
                  <a:pt x="2847" y="51"/>
                </a:lnTo>
                <a:lnTo>
                  <a:pt x="2815" y="47"/>
                </a:lnTo>
                <a:lnTo>
                  <a:pt x="2815" y="47"/>
                </a:lnTo>
                <a:lnTo>
                  <a:pt x="2778" y="41"/>
                </a:lnTo>
                <a:lnTo>
                  <a:pt x="2725" y="35"/>
                </a:lnTo>
                <a:lnTo>
                  <a:pt x="2725" y="35"/>
                </a:lnTo>
                <a:lnTo>
                  <a:pt x="2661" y="31"/>
                </a:lnTo>
                <a:lnTo>
                  <a:pt x="2585" y="27"/>
                </a:lnTo>
                <a:lnTo>
                  <a:pt x="2585" y="27"/>
                </a:lnTo>
                <a:lnTo>
                  <a:pt x="2499" y="24"/>
                </a:lnTo>
                <a:lnTo>
                  <a:pt x="2403" y="21"/>
                </a:lnTo>
                <a:lnTo>
                  <a:pt x="2403" y="21"/>
                </a:lnTo>
                <a:lnTo>
                  <a:pt x="2298" y="21"/>
                </a:lnTo>
                <a:lnTo>
                  <a:pt x="2187" y="21"/>
                </a:lnTo>
                <a:lnTo>
                  <a:pt x="2187" y="21"/>
                </a:lnTo>
                <a:lnTo>
                  <a:pt x="2129" y="23"/>
                </a:lnTo>
                <a:lnTo>
                  <a:pt x="2129" y="23"/>
                </a:lnTo>
                <a:lnTo>
                  <a:pt x="2069" y="24"/>
                </a:lnTo>
                <a:lnTo>
                  <a:pt x="2069" y="24"/>
                </a:lnTo>
                <a:lnTo>
                  <a:pt x="1946" y="27"/>
                </a:lnTo>
                <a:lnTo>
                  <a:pt x="1946" y="27"/>
                </a:lnTo>
                <a:lnTo>
                  <a:pt x="1882" y="28"/>
                </a:lnTo>
                <a:lnTo>
                  <a:pt x="1882" y="28"/>
                </a:lnTo>
                <a:lnTo>
                  <a:pt x="1818" y="30"/>
                </a:lnTo>
                <a:lnTo>
                  <a:pt x="1818" y="30"/>
                </a:lnTo>
                <a:lnTo>
                  <a:pt x="1689" y="34"/>
                </a:lnTo>
                <a:lnTo>
                  <a:pt x="1689" y="34"/>
                </a:lnTo>
                <a:lnTo>
                  <a:pt x="1422" y="47"/>
                </a:lnTo>
                <a:lnTo>
                  <a:pt x="1422" y="47"/>
                </a:lnTo>
                <a:lnTo>
                  <a:pt x="1156" y="60"/>
                </a:lnTo>
                <a:lnTo>
                  <a:pt x="1156" y="60"/>
                </a:lnTo>
                <a:lnTo>
                  <a:pt x="1027" y="64"/>
                </a:lnTo>
                <a:lnTo>
                  <a:pt x="899" y="68"/>
                </a:lnTo>
                <a:lnTo>
                  <a:pt x="899" y="68"/>
                </a:lnTo>
                <a:lnTo>
                  <a:pt x="776" y="70"/>
                </a:lnTo>
                <a:lnTo>
                  <a:pt x="658" y="71"/>
                </a:lnTo>
                <a:lnTo>
                  <a:pt x="658" y="71"/>
                </a:lnTo>
                <a:lnTo>
                  <a:pt x="546" y="70"/>
                </a:lnTo>
                <a:lnTo>
                  <a:pt x="442" y="65"/>
                </a:lnTo>
                <a:lnTo>
                  <a:pt x="442" y="65"/>
                </a:lnTo>
                <a:lnTo>
                  <a:pt x="345" y="60"/>
                </a:lnTo>
                <a:lnTo>
                  <a:pt x="259" y="51"/>
                </a:lnTo>
                <a:lnTo>
                  <a:pt x="259" y="51"/>
                </a:lnTo>
                <a:lnTo>
                  <a:pt x="183" y="41"/>
                </a:lnTo>
                <a:lnTo>
                  <a:pt x="119" y="31"/>
                </a:lnTo>
                <a:lnTo>
                  <a:pt x="119" y="31"/>
                </a:lnTo>
                <a:lnTo>
                  <a:pt x="91" y="26"/>
                </a:lnTo>
                <a:lnTo>
                  <a:pt x="69" y="21"/>
                </a:lnTo>
                <a:lnTo>
                  <a:pt x="30" y="11"/>
                </a:lnTo>
                <a:lnTo>
                  <a:pt x="30" y="11"/>
                </a:lnTo>
                <a:lnTo>
                  <a:pt x="0" y="3"/>
                </a:lnTo>
                <a:lnTo>
                  <a:pt x="0" y="3"/>
                </a:lnTo>
                <a:lnTo>
                  <a:pt x="32" y="10"/>
                </a:lnTo>
                <a:lnTo>
                  <a:pt x="32" y="10"/>
                </a:lnTo>
                <a:lnTo>
                  <a:pt x="69" y="17"/>
                </a:lnTo>
                <a:lnTo>
                  <a:pt x="120" y="26"/>
                </a:lnTo>
                <a:lnTo>
                  <a:pt x="120" y="26"/>
                </a:lnTo>
                <a:lnTo>
                  <a:pt x="184" y="34"/>
                </a:lnTo>
                <a:lnTo>
                  <a:pt x="259" y="41"/>
                </a:lnTo>
                <a:lnTo>
                  <a:pt x="259" y="41"/>
                </a:lnTo>
                <a:lnTo>
                  <a:pt x="346" y="45"/>
                </a:lnTo>
                <a:lnTo>
                  <a:pt x="442" y="48"/>
                </a:lnTo>
                <a:lnTo>
                  <a:pt x="442" y="48"/>
                </a:lnTo>
                <a:lnTo>
                  <a:pt x="546" y="50"/>
                </a:lnTo>
                <a:lnTo>
                  <a:pt x="658" y="50"/>
                </a:lnTo>
                <a:lnTo>
                  <a:pt x="658" y="50"/>
                </a:lnTo>
                <a:lnTo>
                  <a:pt x="775" y="47"/>
                </a:lnTo>
                <a:lnTo>
                  <a:pt x="899" y="43"/>
                </a:lnTo>
                <a:lnTo>
                  <a:pt x="899" y="43"/>
                </a:lnTo>
                <a:lnTo>
                  <a:pt x="1025" y="38"/>
                </a:lnTo>
                <a:lnTo>
                  <a:pt x="1156" y="31"/>
                </a:lnTo>
                <a:lnTo>
                  <a:pt x="1156" y="31"/>
                </a:lnTo>
                <a:lnTo>
                  <a:pt x="1421" y="18"/>
                </a:lnTo>
                <a:lnTo>
                  <a:pt x="1421" y="18"/>
                </a:lnTo>
                <a:lnTo>
                  <a:pt x="1687" y="7"/>
                </a:lnTo>
                <a:lnTo>
                  <a:pt x="1687" y="7"/>
                </a:lnTo>
                <a:lnTo>
                  <a:pt x="1818" y="4"/>
                </a:lnTo>
                <a:lnTo>
                  <a:pt x="1818" y="4"/>
                </a:lnTo>
                <a:lnTo>
                  <a:pt x="1882" y="3"/>
                </a:lnTo>
                <a:lnTo>
                  <a:pt x="1882" y="3"/>
                </a:lnTo>
                <a:lnTo>
                  <a:pt x="1945" y="1"/>
                </a:lnTo>
                <a:lnTo>
                  <a:pt x="1945" y="1"/>
                </a:lnTo>
                <a:lnTo>
                  <a:pt x="2069" y="0"/>
                </a:lnTo>
                <a:lnTo>
                  <a:pt x="2069" y="0"/>
                </a:lnTo>
                <a:lnTo>
                  <a:pt x="2129" y="0"/>
                </a:lnTo>
                <a:lnTo>
                  <a:pt x="2129" y="0"/>
                </a:lnTo>
                <a:lnTo>
                  <a:pt x="2187" y="0"/>
                </a:lnTo>
                <a:lnTo>
                  <a:pt x="2187" y="0"/>
                </a:lnTo>
                <a:lnTo>
                  <a:pt x="2299" y="3"/>
                </a:lnTo>
                <a:lnTo>
                  <a:pt x="2403" y="6"/>
                </a:lnTo>
                <a:lnTo>
                  <a:pt x="2403" y="6"/>
                </a:lnTo>
                <a:lnTo>
                  <a:pt x="2499" y="10"/>
                </a:lnTo>
                <a:lnTo>
                  <a:pt x="2585" y="17"/>
                </a:lnTo>
                <a:lnTo>
                  <a:pt x="2585" y="17"/>
                </a:lnTo>
                <a:lnTo>
                  <a:pt x="2661" y="23"/>
                </a:lnTo>
                <a:lnTo>
                  <a:pt x="2726" y="30"/>
                </a:lnTo>
                <a:lnTo>
                  <a:pt x="2726" y="30"/>
                </a:lnTo>
                <a:lnTo>
                  <a:pt x="2778" y="38"/>
                </a:lnTo>
                <a:lnTo>
                  <a:pt x="2816" y="44"/>
                </a:lnTo>
                <a:lnTo>
                  <a:pt x="2816" y="44"/>
                </a:lnTo>
                <a:lnTo>
                  <a:pt x="2847" y="51"/>
                </a:lnTo>
                <a:lnTo>
                  <a:pt x="2847" y="51"/>
                </a:lnTo>
                <a:close/>
              </a:path>
            </a:pathLst>
          </a:custGeom>
          <a:solidFill>
            <a:srgbClr val="13AE67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3" name="Freeform 209">
            <a:extLst>
              <a:ext uri="{FF2B5EF4-FFF2-40B4-BE49-F238E27FC236}">
                <a16:creationId xmlns:a16="http://schemas.microsoft.com/office/drawing/2014/main" id="{9968766B-AE2A-1B92-5208-59069ABE6FA7}"/>
              </a:ext>
            </a:extLst>
          </p:cNvPr>
          <p:cNvSpPr>
            <a:spLocks/>
          </p:cNvSpPr>
          <p:nvPr/>
        </p:nvSpPr>
        <p:spPr bwMode="auto">
          <a:xfrm>
            <a:off x="411074" y="3624864"/>
            <a:ext cx="2197530" cy="200055"/>
          </a:xfrm>
          <a:custGeom>
            <a:avLst/>
            <a:gdLst/>
            <a:ahLst/>
            <a:cxnLst>
              <a:cxn ang="0">
                <a:pos x="2847" y="51"/>
              </a:cxn>
              <a:cxn ang="0">
                <a:pos x="2815" y="47"/>
              </a:cxn>
              <a:cxn ang="0">
                <a:pos x="2725" y="35"/>
              </a:cxn>
              <a:cxn ang="0">
                <a:pos x="2661" y="31"/>
              </a:cxn>
              <a:cxn ang="0">
                <a:pos x="2585" y="27"/>
              </a:cxn>
              <a:cxn ang="0">
                <a:pos x="2403" y="21"/>
              </a:cxn>
              <a:cxn ang="0">
                <a:pos x="2298" y="21"/>
              </a:cxn>
              <a:cxn ang="0">
                <a:pos x="2187" y="21"/>
              </a:cxn>
              <a:cxn ang="0">
                <a:pos x="2129" y="23"/>
              </a:cxn>
              <a:cxn ang="0">
                <a:pos x="2069" y="24"/>
              </a:cxn>
              <a:cxn ang="0">
                <a:pos x="1946" y="27"/>
              </a:cxn>
              <a:cxn ang="0">
                <a:pos x="1882" y="28"/>
              </a:cxn>
              <a:cxn ang="0">
                <a:pos x="1818" y="30"/>
              </a:cxn>
              <a:cxn ang="0">
                <a:pos x="1689" y="34"/>
              </a:cxn>
              <a:cxn ang="0">
                <a:pos x="1422" y="47"/>
              </a:cxn>
              <a:cxn ang="0">
                <a:pos x="1156" y="60"/>
              </a:cxn>
              <a:cxn ang="0">
                <a:pos x="899" y="68"/>
              </a:cxn>
              <a:cxn ang="0">
                <a:pos x="776" y="70"/>
              </a:cxn>
              <a:cxn ang="0">
                <a:pos x="658" y="71"/>
              </a:cxn>
              <a:cxn ang="0">
                <a:pos x="442" y="65"/>
              </a:cxn>
              <a:cxn ang="0">
                <a:pos x="345" y="60"/>
              </a:cxn>
              <a:cxn ang="0">
                <a:pos x="259" y="51"/>
              </a:cxn>
              <a:cxn ang="0">
                <a:pos x="119" y="31"/>
              </a:cxn>
              <a:cxn ang="0">
                <a:pos x="91" y="26"/>
              </a:cxn>
              <a:cxn ang="0">
                <a:pos x="30" y="11"/>
              </a:cxn>
              <a:cxn ang="0">
                <a:pos x="0" y="3"/>
              </a:cxn>
              <a:cxn ang="0">
                <a:pos x="32" y="10"/>
              </a:cxn>
              <a:cxn ang="0">
                <a:pos x="69" y="17"/>
              </a:cxn>
              <a:cxn ang="0">
                <a:pos x="120" y="26"/>
              </a:cxn>
              <a:cxn ang="0">
                <a:pos x="259" y="41"/>
              </a:cxn>
              <a:cxn ang="0">
                <a:pos x="346" y="45"/>
              </a:cxn>
              <a:cxn ang="0">
                <a:pos x="442" y="48"/>
              </a:cxn>
              <a:cxn ang="0">
                <a:pos x="658" y="50"/>
              </a:cxn>
              <a:cxn ang="0">
                <a:pos x="775" y="47"/>
              </a:cxn>
              <a:cxn ang="0">
                <a:pos x="899" y="43"/>
              </a:cxn>
              <a:cxn ang="0">
                <a:pos x="1156" y="31"/>
              </a:cxn>
              <a:cxn ang="0">
                <a:pos x="1421" y="18"/>
              </a:cxn>
              <a:cxn ang="0">
                <a:pos x="1687" y="7"/>
              </a:cxn>
              <a:cxn ang="0">
                <a:pos x="1818" y="4"/>
              </a:cxn>
              <a:cxn ang="0">
                <a:pos x="1882" y="3"/>
              </a:cxn>
              <a:cxn ang="0">
                <a:pos x="1945" y="1"/>
              </a:cxn>
              <a:cxn ang="0">
                <a:pos x="2069" y="0"/>
              </a:cxn>
              <a:cxn ang="0">
                <a:pos x="2129" y="0"/>
              </a:cxn>
              <a:cxn ang="0">
                <a:pos x="2187" y="0"/>
              </a:cxn>
              <a:cxn ang="0">
                <a:pos x="2299" y="3"/>
              </a:cxn>
              <a:cxn ang="0">
                <a:pos x="2403" y="6"/>
              </a:cxn>
              <a:cxn ang="0">
                <a:pos x="2585" y="17"/>
              </a:cxn>
              <a:cxn ang="0">
                <a:pos x="2661" y="23"/>
              </a:cxn>
              <a:cxn ang="0">
                <a:pos x="2726" y="30"/>
              </a:cxn>
              <a:cxn ang="0">
                <a:pos x="2816" y="44"/>
              </a:cxn>
              <a:cxn ang="0">
                <a:pos x="2847" y="51"/>
              </a:cxn>
            </a:cxnLst>
            <a:rect l="0" t="0" r="r" b="b"/>
            <a:pathLst>
              <a:path w="2847" h="71">
                <a:moveTo>
                  <a:pt x="2847" y="51"/>
                </a:moveTo>
                <a:lnTo>
                  <a:pt x="2847" y="51"/>
                </a:lnTo>
                <a:lnTo>
                  <a:pt x="2815" y="47"/>
                </a:lnTo>
                <a:lnTo>
                  <a:pt x="2815" y="47"/>
                </a:lnTo>
                <a:lnTo>
                  <a:pt x="2778" y="41"/>
                </a:lnTo>
                <a:lnTo>
                  <a:pt x="2725" y="35"/>
                </a:lnTo>
                <a:lnTo>
                  <a:pt x="2725" y="35"/>
                </a:lnTo>
                <a:lnTo>
                  <a:pt x="2661" y="31"/>
                </a:lnTo>
                <a:lnTo>
                  <a:pt x="2585" y="27"/>
                </a:lnTo>
                <a:lnTo>
                  <a:pt x="2585" y="27"/>
                </a:lnTo>
                <a:lnTo>
                  <a:pt x="2499" y="24"/>
                </a:lnTo>
                <a:lnTo>
                  <a:pt x="2403" y="21"/>
                </a:lnTo>
                <a:lnTo>
                  <a:pt x="2403" y="21"/>
                </a:lnTo>
                <a:lnTo>
                  <a:pt x="2298" y="21"/>
                </a:lnTo>
                <a:lnTo>
                  <a:pt x="2187" y="21"/>
                </a:lnTo>
                <a:lnTo>
                  <a:pt x="2187" y="21"/>
                </a:lnTo>
                <a:lnTo>
                  <a:pt x="2129" y="23"/>
                </a:lnTo>
                <a:lnTo>
                  <a:pt x="2129" y="23"/>
                </a:lnTo>
                <a:lnTo>
                  <a:pt x="2069" y="24"/>
                </a:lnTo>
                <a:lnTo>
                  <a:pt x="2069" y="24"/>
                </a:lnTo>
                <a:lnTo>
                  <a:pt x="1946" y="27"/>
                </a:lnTo>
                <a:lnTo>
                  <a:pt x="1946" y="27"/>
                </a:lnTo>
                <a:lnTo>
                  <a:pt x="1882" y="28"/>
                </a:lnTo>
                <a:lnTo>
                  <a:pt x="1882" y="28"/>
                </a:lnTo>
                <a:lnTo>
                  <a:pt x="1818" y="30"/>
                </a:lnTo>
                <a:lnTo>
                  <a:pt x="1818" y="30"/>
                </a:lnTo>
                <a:lnTo>
                  <a:pt x="1689" y="34"/>
                </a:lnTo>
                <a:lnTo>
                  <a:pt x="1689" y="34"/>
                </a:lnTo>
                <a:lnTo>
                  <a:pt x="1422" y="47"/>
                </a:lnTo>
                <a:lnTo>
                  <a:pt x="1422" y="47"/>
                </a:lnTo>
                <a:lnTo>
                  <a:pt x="1156" y="60"/>
                </a:lnTo>
                <a:lnTo>
                  <a:pt x="1156" y="60"/>
                </a:lnTo>
                <a:lnTo>
                  <a:pt x="1027" y="64"/>
                </a:lnTo>
                <a:lnTo>
                  <a:pt x="899" y="68"/>
                </a:lnTo>
                <a:lnTo>
                  <a:pt x="899" y="68"/>
                </a:lnTo>
                <a:lnTo>
                  <a:pt x="776" y="70"/>
                </a:lnTo>
                <a:lnTo>
                  <a:pt x="658" y="71"/>
                </a:lnTo>
                <a:lnTo>
                  <a:pt x="658" y="71"/>
                </a:lnTo>
                <a:lnTo>
                  <a:pt x="546" y="70"/>
                </a:lnTo>
                <a:lnTo>
                  <a:pt x="442" y="65"/>
                </a:lnTo>
                <a:lnTo>
                  <a:pt x="442" y="65"/>
                </a:lnTo>
                <a:lnTo>
                  <a:pt x="345" y="60"/>
                </a:lnTo>
                <a:lnTo>
                  <a:pt x="259" y="51"/>
                </a:lnTo>
                <a:lnTo>
                  <a:pt x="259" y="51"/>
                </a:lnTo>
                <a:lnTo>
                  <a:pt x="183" y="41"/>
                </a:lnTo>
                <a:lnTo>
                  <a:pt x="119" y="31"/>
                </a:lnTo>
                <a:lnTo>
                  <a:pt x="119" y="31"/>
                </a:lnTo>
                <a:lnTo>
                  <a:pt x="91" y="26"/>
                </a:lnTo>
                <a:lnTo>
                  <a:pt x="69" y="21"/>
                </a:lnTo>
                <a:lnTo>
                  <a:pt x="30" y="11"/>
                </a:lnTo>
                <a:lnTo>
                  <a:pt x="30" y="11"/>
                </a:lnTo>
                <a:lnTo>
                  <a:pt x="0" y="3"/>
                </a:lnTo>
                <a:lnTo>
                  <a:pt x="0" y="3"/>
                </a:lnTo>
                <a:lnTo>
                  <a:pt x="32" y="10"/>
                </a:lnTo>
                <a:lnTo>
                  <a:pt x="32" y="10"/>
                </a:lnTo>
                <a:lnTo>
                  <a:pt x="69" y="17"/>
                </a:lnTo>
                <a:lnTo>
                  <a:pt x="120" y="26"/>
                </a:lnTo>
                <a:lnTo>
                  <a:pt x="120" y="26"/>
                </a:lnTo>
                <a:lnTo>
                  <a:pt x="184" y="34"/>
                </a:lnTo>
                <a:lnTo>
                  <a:pt x="259" y="41"/>
                </a:lnTo>
                <a:lnTo>
                  <a:pt x="259" y="41"/>
                </a:lnTo>
                <a:lnTo>
                  <a:pt x="346" y="45"/>
                </a:lnTo>
                <a:lnTo>
                  <a:pt x="442" y="48"/>
                </a:lnTo>
                <a:lnTo>
                  <a:pt x="442" y="48"/>
                </a:lnTo>
                <a:lnTo>
                  <a:pt x="546" y="50"/>
                </a:lnTo>
                <a:lnTo>
                  <a:pt x="658" y="50"/>
                </a:lnTo>
                <a:lnTo>
                  <a:pt x="658" y="50"/>
                </a:lnTo>
                <a:lnTo>
                  <a:pt x="775" y="47"/>
                </a:lnTo>
                <a:lnTo>
                  <a:pt x="899" y="43"/>
                </a:lnTo>
                <a:lnTo>
                  <a:pt x="899" y="43"/>
                </a:lnTo>
                <a:lnTo>
                  <a:pt x="1025" y="38"/>
                </a:lnTo>
                <a:lnTo>
                  <a:pt x="1156" y="31"/>
                </a:lnTo>
                <a:lnTo>
                  <a:pt x="1156" y="31"/>
                </a:lnTo>
                <a:lnTo>
                  <a:pt x="1421" y="18"/>
                </a:lnTo>
                <a:lnTo>
                  <a:pt x="1421" y="18"/>
                </a:lnTo>
                <a:lnTo>
                  <a:pt x="1687" y="7"/>
                </a:lnTo>
                <a:lnTo>
                  <a:pt x="1687" y="7"/>
                </a:lnTo>
                <a:lnTo>
                  <a:pt x="1818" y="4"/>
                </a:lnTo>
                <a:lnTo>
                  <a:pt x="1818" y="4"/>
                </a:lnTo>
                <a:lnTo>
                  <a:pt x="1882" y="3"/>
                </a:lnTo>
                <a:lnTo>
                  <a:pt x="1882" y="3"/>
                </a:lnTo>
                <a:lnTo>
                  <a:pt x="1945" y="1"/>
                </a:lnTo>
                <a:lnTo>
                  <a:pt x="1945" y="1"/>
                </a:lnTo>
                <a:lnTo>
                  <a:pt x="2069" y="0"/>
                </a:lnTo>
                <a:lnTo>
                  <a:pt x="2069" y="0"/>
                </a:lnTo>
                <a:lnTo>
                  <a:pt x="2129" y="0"/>
                </a:lnTo>
                <a:lnTo>
                  <a:pt x="2129" y="0"/>
                </a:lnTo>
                <a:lnTo>
                  <a:pt x="2187" y="0"/>
                </a:lnTo>
                <a:lnTo>
                  <a:pt x="2187" y="0"/>
                </a:lnTo>
                <a:lnTo>
                  <a:pt x="2299" y="3"/>
                </a:lnTo>
                <a:lnTo>
                  <a:pt x="2403" y="6"/>
                </a:lnTo>
                <a:lnTo>
                  <a:pt x="2403" y="6"/>
                </a:lnTo>
                <a:lnTo>
                  <a:pt x="2499" y="10"/>
                </a:lnTo>
                <a:lnTo>
                  <a:pt x="2585" y="17"/>
                </a:lnTo>
                <a:lnTo>
                  <a:pt x="2585" y="17"/>
                </a:lnTo>
                <a:lnTo>
                  <a:pt x="2661" y="23"/>
                </a:lnTo>
                <a:lnTo>
                  <a:pt x="2726" y="30"/>
                </a:lnTo>
                <a:lnTo>
                  <a:pt x="2726" y="30"/>
                </a:lnTo>
                <a:lnTo>
                  <a:pt x="2778" y="38"/>
                </a:lnTo>
                <a:lnTo>
                  <a:pt x="2816" y="44"/>
                </a:lnTo>
                <a:lnTo>
                  <a:pt x="2816" y="44"/>
                </a:lnTo>
                <a:lnTo>
                  <a:pt x="2847" y="51"/>
                </a:lnTo>
                <a:lnTo>
                  <a:pt x="2847" y="51"/>
                </a:lnTo>
                <a:close/>
              </a:path>
            </a:pathLst>
          </a:custGeom>
          <a:solidFill>
            <a:srgbClr val="13AE67"/>
          </a:solidFill>
          <a:ln w="9525">
            <a:noFill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88" name="図 1087">
            <a:extLst>
              <a:ext uri="{FF2B5EF4-FFF2-40B4-BE49-F238E27FC236}">
                <a16:creationId xmlns:a16="http://schemas.microsoft.com/office/drawing/2014/main" id="{EB7DB8C5-B2EB-92C6-06A8-74645B7B637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17" b="19483"/>
          <a:stretch/>
        </p:blipFill>
        <p:spPr>
          <a:xfrm>
            <a:off x="2886145" y="5594380"/>
            <a:ext cx="2289503" cy="1272384"/>
          </a:xfrm>
          <a:prstGeom prst="rect">
            <a:avLst/>
          </a:prstGeom>
        </p:spPr>
      </p:pic>
      <p:sp>
        <p:nvSpPr>
          <p:cNvPr id="1089" name="Rectangle 108">
            <a:extLst>
              <a:ext uri="{FF2B5EF4-FFF2-40B4-BE49-F238E27FC236}">
                <a16:creationId xmlns:a16="http://schemas.microsoft.com/office/drawing/2014/main" id="{BEC2C4FF-98AD-709E-F00B-FD7FF06C7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605" y="5361486"/>
            <a:ext cx="96746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厨房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  <p:sp>
        <p:nvSpPr>
          <p:cNvPr id="3" name="Rectangle 108">
            <a:extLst>
              <a:ext uri="{FF2B5EF4-FFF2-40B4-BE49-F238E27FC236}">
                <a16:creationId xmlns:a16="http://schemas.microsoft.com/office/drawing/2014/main" id="{77338558-22F0-91DA-43E3-15A2BB3A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647" y="1828042"/>
            <a:ext cx="2067332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その他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実費負担いただく項目（例）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＊介護保険自己負担金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＊おむつ代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＊洗濯機使用料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＊日用品費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＊クリーニング代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＊受診時医療費・薬代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  <a:p>
            <a:pPr defTabSz="914277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>
                <a:solidFill>
                  <a:srgbClr val="000000"/>
                </a:solidFill>
                <a:latin typeface="ＤＦＰ細丸ゴシック体" panose="020F0300010101010101" pitchFamily="50" charset="-128"/>
                <a:ea typeface="ＤＦＰ細丸ゴシック体" panose="020F0300010101010101" pitchFamily="50" charset="-128"/>
                <a:cs typeface="ＭＳ Ｐゴシック" pitchFamily="50" charset="-128"/>
              </a:rPr>
              <a:t>＊病院等外出時の交通費・付添費</a:t>
            </a:r>
            <a:endParaRPr lang="en-US" altLang="ja-JP" sz="900" dirty="0">
              <a:solidFill>
                <a:srgbClr val="000000"/>
              </a:solidFill>
              <a:latin typeface="ＤＦＰ細丸ゴシック体" panose="020F0300010101010101" pitchFamily="50" charset="-128"/>
              <a:ea typeface="ＤＦＰ細丸ゴシック体" panose="020F0300010101010101" pitchFamily="50" charset="-128"/>
              <a:cs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8279218"/>
      </p:ext>
    </p:extLst>
  </p:cSld>
  <p:clrMapOvr>
    <a:masterClrMapping/>
  </p:clrMapOvr>
</p:sld>
</file>

<file path=ppt/theme/theme1.xml><?xml version="1.0" encoding="utf-8"?>
<a:theme xmlns:a="http://schemas.openxmlformats.org/drawingml/2006/main" name="ガイド入りテンプレートサンプル20130531三木さん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5.potx" id="{3F8E5C06-014F-4A13-A3C7-E133BECAFD1E}" vid="{BD152B00-4CFD-4022-8208-530F7579D79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673</Words>
  <Application>Microsoft Office PowerPoint</Application>
  <PresentationFormat>ユーザー設定</PresentationFormat>
  <Paragraphs>136</Paragraphs>
  <Slides>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9" baseType="lpstr">
      <vt:lpstr>AR丸ゴシック体M</vt:lpstr>
      <vt:lpstr>ＤＦＰ細丸ゴシック体</vt:lpstr>
      <vt:lpstr>HGPｺﾞｼｯｸM</vt:lpstr>
      <vt:lpstr>HGP創英角ｺﾞｼｯｸUB</vt:lpstr>
      <vt:lpstr>HGP創英角ﾎﾟｯﾌﾟ体</vt:lpstr>
      <vt:lpstr>HGSｺﾞｼｯｸE</vt:lpstr>
      <vt:lpstr>HGS創英角ﾎﾟｯﾌﾟ体</vt:lpstr>
      <vt:lpstr>HG丸ｺﾞｼｯｸM-PRO</vt:lpstr>
      <vt:lpstr>HG創英角ﾎﾟｯﾌﾟ体</vt:lpstr>
      <vt:lpstr>Meiryo UI</vt:lpstr>
      <vt:lpstr>Osaka</vt:lpstr>
      <vt:lpstr>Arial</vt:lpstr>
      <vt:lpstr>Calibri</vt:lpstr>
      <vt:lpstr>Calibri Light</vt:lpstr>
      <vt:lpstr>ガイド入りテンプレートサンプル20130531三木さん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/>
  <cp:lastModifiedBy/>
  <cp:revision>1</cp:revision>
  <dcterms:created xsi:type="dcterms:W3CDTF">2014-04-30T02:42:20Z</dcterms:created>
  <dcterms:modified xsi:type="dcterms:W3CDTF">2025-11-11T00:55:31Z</dcterms:modified>
</cp:coreProperties>
</file>